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39" r:id="rId2"/>
    <p:sldMasterId id="2147484076" r:id="rId3"/>
    <p:sldMasterId id="2147484089" r:id="rId4"/>
    <p:sldMasterId id="2147484121" r:id="rId5"/>
    <p:sldMasterId id="2147484138" r:id="rId6"/>
    <p:sldMasterId id="2147484152" r:id="rId7"/>
    <p:sldMasterId id="2147484166" r:id="rId8"/>
    <p:sldMasterId id="2147484182" r:id="rId9"/>
    <p:sldMasterId id="2147484198" r:id="rId10"/>
    <p:sldMasterId id="2147484213" r:id="rId11"/>
    <p:sldMasterId id="2147484226" r:id="rId12"/>
    <p:sldMasterId id="2147484240" r:id="rId13"/>
  </p:sldMasterIdLst>
  <p:notesMasterIdLst>
    <p:notesMasterId r:id="rId79"/>
  </p:notesMasterIdLst>
  <p:handoutMasterIdLst>
    <p:handoutMasterId r:id="rId80"/>
  </p:handoutMasterIdLst>
  <p:sldIdLst>
    <p:sldId id="272" r:id="rId14"/>
    <p:sldId id="1094" r:id="rId15"/>
    <p:sldId id="1269" r:id="rId16"/>
    <p:sldId id="1271" r:id="rId17"/>
    <p:sldId id="1272" r:id="rId18"/>
    <p:sldId id="1273" r:id="rId19"/>
    <p:sldId id="1274" r:id="rId20"/>
    <p:sldId id="1275" r:id="rId21"/>
    <p:sldId id="1276" r:id="rId22"/>
    <p:sldId id="1310" r:id="rId23"/>
    <p:sldId id="1311" r:id="rId24"/>
    <p:sldId id="1312" r:id="rId25"/>
    <p:sldId id="1313" r:id="rId26"/>
    <p:sldId id="1314" r:id="rId27"/>
    <p:sldId id="1315" r:id="rId28"/>
    <p:sldId id="1316" r:id="rId29"/>
    <p:sldId id="1317" r:id="rId30"/>
    <p:sldId id="1318" r:id="rId31"/>
    <p:sldId id="1319" r:id="rId32"/>
    <p:sldId id="1263" r:id="rId33"/>
    <p:sldId id="1264" r:id="rId34"/>
    <p:sldId id="1265" r:id="rId35"/>
    <p:sldId id="1266" r:id="rId36"/>
    <p:sldId id="580" r:id="rId37"/>
    <p:sldId id="1092" r:id="rId38"/>
    <p:sldId id="1321" r:id="rId39"/>
    <p:sldId id="1322" r:id="rId40"/>
    <p:sldId id="1002" r:id="rId41"/>
    <p:sldId id="1003" r:id="rId42"/>
    <p:sldId id="1009" r:id="rId43"/>
    <p:sldId id="1101" r:id="rId44"/>
    <p:sldId id="1103" r:id="rId45"/>
    <p:sldId id="1109" r:id="rId46"/>
    <p:sldId id="1011" r:id="rId47"/>
    <p:sldId id="1097" r:id="rId48"/>
    <p:sldId id="1329" r:id="rId49"/>
    <p:sldId id="1330" r:id="rId50"/>
    <p:sldId id="1331" r:id="rId51"/>
    <p:sldId id="1332" r:id="rId52"/>
    <p:sldId id="1333" r:id="rId53"/>
    <p:sldId id="1113" r:id="rId54"/>
    <p:sldId id="1114" r:id="rId55"/>
    <p:sldId id="1283" r:id="rId56"/>
    <p:sldId id="1324" r:id="rId57"/>
    <p:sldId id="1325" r:id="rId58"/>
    <p:sldId id="1326" r:id="rId59"/>
    <p:sldId id="1327" r:id="rId60"/>
    <p:sldId id="1285" r:id="rId61"/>
    <p:sldId id="1286" r:id="rId62"/>
    <p:sldId id="1287" r:id="rId63"/>
    <p:sldId id="1289" r:id="rId64"/>
    <p:sldId id="1290" r:id="rId65"/>
    <p:sldId id="1292" r:id="rId66"/>
    <p:sldId id="1293" r:id="rId67"/>
    <p:sldId id="1294" r:id="rId68"/>
    <p:sldId id="1295" r:id="rId69"/>
    <p:sldId id="1296" r:id="rId70"/>
    <p:sldId id="1300" r:id="rId71"/>
    <p:sldId id="1308" r:id="rId72"/>
    <p:sldId id="1301" r:id="rId73"/>
    <p:sldId id="1302" r:id="rId74"/>
    <p:sldId id="1303" r:id="rId75"/>
    <p:sldId id="1304" r:id="rId76"/>
    <p:sldId id="1305" r:id="rId77"/>
    <p:sldId id="1306" r:id="rId78"/>
  </p:sldIdLst>
  <p:sldSz cx="9144000" cy="6858000" type="screen4x3"/>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itchFamily="18" charset="0"/>
        <a:ea typeface="+mn-ea"/>
        <a:cs typeface="Times New Roman" pitchFamily="18" charset="0"/>
      </a:defRPr>
    </a:lvl1pPr>
    <a:lvl2pPr marL="457200" algn="ctr" rtl="0" eaLnBrk="0" fontAlgn="base" hangingPunct="0">
      <a:spcBef>
        <a:spcPct val="0"/>
      </a:spcBef>
      <a:spcAft>
        <a:spcPct val="0"/>
      </a:spcAft>
      <a:defRPr kern="1200">
        <a:solidFill>
          <a:schemeClr val="tx1"/>
        </a:solidFill>
        <a:latin typeface="Times New Roman" pitchFamily="18" charset="0"/>
        <a:ea typeface="+mn-ea"/>
        <a:cs typeface="Times New Roman" pitchFamily="18" charset="0"/>
      </a:defRPr>
    </a:lvl2pPr>
    <a:lvl3pPr marL="914400" algn="ctr" rtl="0" eaLnBrk="0" fontAlgn="base" hangingPunct="0">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ctr" rtl="0" eaLnBrk="0" fontAlgn="base" hangingPunct="0">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ctr" rtl="0" eaLnBrk="0" fontAlgn="base" hangingPunct="0">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99"/>
    <a:srgbClr val="FF7C80"/>
    <a:srgbClr val="FF5050"/>
    <a:srgbClr val="339966"/>
    <a:srgbClr val="993300"/>
    <a:srgbClr val="BF95DF"/>
    <a:srgbClr val="000066"/>
    <a:srgbClr val="FF9933"/>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7" autoAdjust="0"/>
    <p:restoredTop sz="97750" autoAdjust="0"/>
  </p:normalViewPr>
  <p:slideViewPr>
    <p:cSldViewPr>
      <p:cViewPr>
        <p:scale>
          <a:sx n="80" d="100"/>
          <a:sy n="80" d="100"/>
        </p:scale>
        <p:origin x="-1056"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notesMaster" Target="notesMasters/notesMaster1.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White</c:v>
                </c:pt>
              </c:strCache>
            </c:strRef>
          </c:tx>
          <c:spPr>
            <a:solidFill>
              <a:srgbClr val="C0C0C0"/>
            </a:solidFill>
          </c:spPr>
          <c:invertIfNegative val="0"/>
          <c:cat>
            <c:strRef>
              <c:f>Sheet1!$A$2:$A$6</c:f>
              <c:strCache>
                <c:ptCount val="5"/>
                <c:pt idx="0">
                  <c:v>18-24</c:v>
                </c:pt>
                <c:pt idx="1">
                  <c:v>25-34</c:v>
                </c:pt>
                <c:pt idx="2">
                  <c:v>35-44</c:v>
                </c:pt>
                <c:pt idx="3">
                  <c:v>45-54</c:v>
                </c:pt>
                <c:pt idx="4">
                  <c:v>55-64</c:v>
                </c:pt>
              </c:strCache>
            </c:strRef>
          </c:cat>
          <c:val>
            <c:numRef>
              <c:f>Sheet1!$B$2:$B$6</c:f>
              <c:numCache>
                <c:formatCode>General</c:formatCode>
                <c:ptCount val="5"/>
                <c:pt idx="0">
                  <c:v>1.1</c:v>
                </c:pt>
                <c:pt idx="1">
                  <c:v>1.8</c:v>
                </c:pt>
                <c:pt idx="2">
                  <c:v>2.4</c:v>
                </c:pt>
                <c:pt idx="3">
                  <c:v>3.3</c:v>
                </c:pt>
                <c:pt idx="4">
                  <c:v>4.0</c:v>
                </c:pt>
              </c:numCache>
            </c:numRef>
          </c:val>
        </c:ser>
        <c:ser>
          <c:idx val="1"/>
          <c:order val="1"/>
          <c:tx>
            <c:strRef>
              <c:f>Sheet1!$C$1</c:f>
              <c:strCache>
                <c:ptCount val="1"/>
                <c:pt idx="0">
                  <c:v>Black</c:v>
                </c:pt>
              </c:strCache>
            </c:strRef>
          </c:tx>
          <c:spPr>
            <a:solidFill>
              <a:srgbClr val="800000"/>
            </a:solidFill>
          </c:spPr>
          <c:invertIfNegative val="0"/>
          <c:cat>
            <c:strRef>
              <c:f>Sheet1!$A$2:$A$6</c:f>
              <c:strCache>
                <c:ptCount val="5"/>
                <c:pt idx="0">
                  <c:v>18-24</c:v>
                </c:pt>
                <c:pt idx="1">
                  <c:v>25-34</c:v>
                </c:pt>
                <c:pt idx="2">
                  <c:v>35-44</c:v>
                </c:pt>
                <c:pt idx="3">
                  <c:v>45-54</c:v>
                </c:pt>
                <c:pt idx="4">
                  <c:v>55-64</c:v>
                </c:pt>
              </c:strCache>
            </c:strRef>
          </c:cat>
          <c:val>
            <c:numRef>
              <c:f>Sheet1!$C$2:$C$6</c:f>
              <c:numCache>
                <c:formatCode>General</c:formatCode>
                <c:ptCount val="5"/>
                <c:pt idx="0">
                  <c:v>1.6</c:v>
                </c:pt>
                <c:pt idx="1">
                  <c:v>2.2</c:v>
                </c:pt>
                <c:pt idx="2" formatCode="0.0">
                  <c:v>3.0</c:v>
                </c:pt>
                <c:pt idx="3" formatCode="0.0">
                  <c:v>4.0</c:v>
                </c:pt>
                <c:pt idx="4">
                  <c:v>4.8</c:v>
                </c:pt>
              </c:numCache>
            </c:numRef>
          </c:val>
        </c:ser>
        <c:dLbls>
          <c:dLblPos val="outEnd"/>
          <c:showLegendKey val="0"/>
          <c:showVal val="1"/>
          <c:showCatName val="0"/>
          <c:showSerName val="0"/>
          <c:showPercent val="0"/>
          <c:showBubbleSize val="0"/>
        </c:dLbls>
        <c:gapWidth val="150"/>
        <c:axId val="-2129138664"/>
        <c:axId val="-2129133016"/>
      </c:barChart>
      <c:catAx>
        <c:axId val="-2129138664"/>
        <c:scaling>
          <c:orientation val="minMax"/>
        </c:scaling>
        <c:delete val="0"/>
        <c:axPos val="b"/>
        <c:title>
          <c:tx>
            <c:rich>
              <a:bodyPr/>
              <a:lstStyle/>
              <a:p>
                <a:pPr>
                  <a:defRPr sz="2800"/>
                </a:pPr>
                <a:r>
                  <a:rPr lang="en-US" sz="2800" dirty="0" smtClean="0"/>
                  <a:t>AGE</a:t>
                </a:r>
                <a:endParaRPr lang="en-US" sz="2800" dirty="0"/>
              </a:p>
            </c:rich>
          </c:tx>
          <c:layout/>
          <c:overlay val="0"/>
        </c:title>
        <c:numFmt formatCode="General" sourceLinked="1"/>
        <c:majorTickMark val="none"/>
        <c:minorTickMark val="none"/>
        <c:tickLblPos val="nextTo"/>
        <c:txPr>
          <a:bodyPr/>
          <a:lstStyle/>
          <a:p>
            <a:pPr>
              <a:defRPr sz="1797"/>
            </a:pPr>
            <a:endParaRPr lang="en-US"/>
          </a:p>
        </c:txPr>
        <c:crossAx val="-2129133016"/>
        <c:crosses val="autoZero"/>
        <c:auto val="1"/>
        <c:lblAlgn val="ctr"/>
        <c:lblOffset val="100"/>
        <c:noMultiLvlLbl val="0"/>
      </c:catAx>
      <c:valAx>
        <c:axId val="-2129133016"/>
        <c:scaling>
          <c:orientation val="minMax"/>
          <c:max val="6.0"/>
          <c:min val="1.0"/>
        </c:scaling>
        <c:delete val="0"/>
        <c:axPos val="l"/>
        <c:title>
          <c:tx>
            <c:rich>
              <a:bodyPr rot="-5400000" vert="horz"/>
              <a:lstStyle/>
              <a:p>
                <a:pPr>
                  <a:defRPr sz="2800"/>
                </a:pPr>
                <a:r>
                  <a:rPr lang="en-US" sz="2800" dirty="0" smtClean="0"/>
                  <a:t>Mean</a:t>
                </a:r>
                <a:endParaRPr lang="en-US" sz="2800" dirty="0"/>
              </a:p>
            </c:rich>
          </c:tx>
          <c:layout/>
          <c:overlay val="0"/>
        </c:title>
        <c:numFmt formatCode="General" sourceLinked="1"/>
        <c:majorTickMark val="none"/>
        <c:minorTickMark val="none"/>
        <c:tickLblPos val="nextTo"/>
        <c:crossAx val="-2129138664"/>
        <c:crosses val="autoZero"/>
        <c:crossBetween val="between"/>
        <c:majorUnit val="1.0"/>
        <c:minorUnit val="1.0"/>
      </c:valAx>
      <c:spPr>
        <a:noFill/>
        <a:ln w="25392">
          <a:noFill/>
        </a:ln>
      </c:spPr>
    </c:plotArea>
    <c:legend>
      <c:legendPos val="r"/>
      <c:layout>
        <c:manualLayout>
          <c:xMode val="edge"/>
          <c:yMode val="edge"/>
          <c:x val="0.84289501312336"/>
          <c:y val="0.107701837270341"/>
          <c:w val="0.12286187664042"/>
          <c:h val="0.143464216972878"/>
        </c:manualLayout>
      </c:layout>
      <c:overlay val="0"/>
      <c:txPr>
        <a:bodyPr/>
        <a:lstStyle/>
        <a:p>
          <a:pPr>
            <a:defRPr lang="en-US" sz="2397" b="0" i="0" u="none" strike="noStrike" kern="1200" baseline="0">
              <a:solidFill>
                <a:srgbClr val="FFFF00"/>
              </a:solidFill>
              <a:latin typeface="+mn-lt"/>
              <a:ea typeface="+mn-ea"/>
              <a:cs typeface="+mn-cs"/>
            </a:defRPr>
          </a:pPr>
          <a:endParaRPr lang="en-US"/>
        </a:p>
      </c:txPr>
    </c:legend>
    <c:plotVisOnly val="1"/>
    <c:dispBlanksAs val="gap"/>
    <c:showDLblsOverMax val="0"/>
  </c:chart>
  <c:txPr>
    <a:bodyPr/>
    <a:lstStyle/>
    <a:p>
      <a:pPr>
        <a:defRPr sz="17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Depression </c:v>
                </c:pt>
              </c:strCache>
            </c:strRef>
          </c:tx>
          <c:spPr>
            <a:solidFill>
              <a:schemeClr val="accent5">
                <a:lumMod val="75000"/>
              </a:schemeClr>
            </a:solidFill>
            <a:ln>
              <a:solidFill>
                <a:schemeClr val="tx1"/>
              </a:solidFill>
            </a:ln>
          </c:spPr>
          <c:invertIfNegative val="0"/>
          <c:cat>
            <c:strRef>
              <c:f>Sheet1!$A$2:$A$7</c:f>
              <c:strCache>
                <c:ptCount val="6"/>
                <c:pt idx="0">
                  <c:v>&lt; 25,000</c:v>
                </c:pt>
                <c:pt idx="1">
                  <c:v>33,000</c:v>
                </c:pt>
                <c:pt idx="2">
                  <c:v>50,000</c:v>
                </c:pt>
                <c:pt idx="3">
                  <c:v>82,000</c:v>
                </c:pt>
                <c:pt idx="4">
                  <c:v>115,000</c:v>
                </c:pt>
                <c:pt idx="5">
                  <c:v>&gt;115000</c:v>
                </c:pt>
              </c:strCache>
            </c:strRef>
          </c:cat>
          <c:val>
            <c:numRef>
              <c:f>Sheet1!$B$2:$B$7</c:f>
              <c:numCache>
                <c:formatCode>General</c:formatCode>
                <c:ptCount val="6"/>
                <c:pt idx="0">
                  <c:v>3.03</c:v>
                </c:pt>
                <c:pt idx="1">
                  <c:v>2.49</c:v>
                </c:pt>
                <c:pt idx="2">
                  <c:v>2.0</c:v>
                </c:pt>
                <c:pt idx="3">
                  <c:v>1.45</c:v>
                </c:pt>
                <c:pt idx="4">
                  <c:v>1.36</c:v>
                </c:pt>
                <c:pt idx="5">
                  <c:v>1.0</c:v>
                </c:pt>
              </c:numCache>
            </c:numRef>
          </c:val>
        </c:ser>
        <c:dLbls>
          <c:dLblPos val="outEnd"/>
          <c:showLegendKey val="0"/>
          <c:showVal val="1"/>
          <c:showCatName val="0"/>
          <c:showSerName val="0"/>
          <c:showPercent val="0"/>
          <c:showBubbleSize val="0"/>
        </c:dLbls>
        <c:gapWidth val="150"/>
        <c:axId val="-2085137288"/>
        <c:axId val="-2084966040"/>
      </c:barChart>
      <c:catAx>
        <c:axId val="-2085137288"/>
        <c:scaling>
          <c:orientation val="minMax"/>
        </c:scaling>
        <c:delete val="0"/>
        <c:axPos val="b"/>
        <c:title>
          <c:tx>
            <c:rich>
              <a:bodyPr/>
              <a:lstStyle/>
              <a:p>
                <a:pPr algn="ctr">
                  <a:defRPr/>
                </a:pPr>
                <a:r>
                  <a:rPr lang="en-US" dirty="0" smtClean="0"/>
                  <a:t>Household</a:t>
                </a:r>
                <a:r>
                  <a:rPr lang="en-US" baseline="0" dirty="0" smtClean="0"/>
                  <a:t> Income ( Converted to 2013$)</a:t>
                </a:r>
                <a:endParaRPr lang="en-US" dirty="0"/>
              </a:p>
            </c:rich>
          </c:tx>
          <c:layout>
            <c:manualLayout>
              <c:xMode val="edge"/>
              <c:yMode val="edge"/>
              <c:x val="0.308255666905273"/>
              <c:y val="0.924090675165531"/>
            </c:manualLayout>
          </c:layout>
          <c:overlay val="0"/>
        </c:title>
        <c:majorTickMark val="out"/>
        <c:minorTickMark val="none"/>
        <c:tickLblPos val="nextTo"/>
        <c:txPr>
          <a:bodyPr/>
          <a:lstStyle/>
          <a:p>
            <a:pPr>
              <a:defRPr sz="1400"/>
            </a:pPr>
            <a:endParaRPr lang="en-US"/>
          </a:p>
        </c:txPr>
        <c:crossAx val="-2084966040"/>
        <c:crosses val="autoZero"/>
        <c:auto val="1"/>
        <c:lblAlgn val="ctr"/>
        <c:lblOffset val="100"/>
        <c:noMultiLvlLbl val="0"/>
      </c:catAx>
      <c:valAx>
        <c:axId val="-2084966040"/>
        <c:scaling>
          <c:orientation val="minMax"/>
        </c:scaling>
        <c:delete val="0"/>
        <c:axPos val="l"/>
        <c:majorGridlines/>
        <c:title>
          <c:tx>
            <c:rich>
              <a:bodyPr rot="-5400000" vert="horz"/>
              <a:lstStyle/>
              <a:p>
                <a:pPr>
                  <a:defRPr/>
                </a:pPr>
                <a:r>
                  <a:rPr lang="en-US" dirty="0" smtClean="0"/>
                  <a:t>Relative Risk</a:t>
                </a:r>
                <a:endParaRPr lang="en-US" dirty="0"/>
              </a:p>
            </c:rich>
          </c:tx>
          <c:layout/>
          <c:overlay val="0"/>
        </c:title>
        <c:numFmt formatCode="General" sourceLinked="1"/>
        <c:majorTickMark val="out"/>
        <c:minorTickMark val="none"/>
        <c:tickLblPos val="nextTo"/>
        <c:crossAx val="-2085137288"/>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400" dirty="0"/>
              <a:t>Percent of Patients with broken bone </a:t>
            </a:r>
            <a:r>
              <a:rPr lang="en-US" sz="2400" dirty="0" smtClean="0"/>
              <a:t>in arm or leg that received </a:t>
            </a:r>
            <a:r>
              <a:rPr lang="en-US" sz="2400" dirty="0"/>
              <a:t>no analgesia </a:t>
            </a:r>
          </a:p>
        </c:rich>
      </c:tx>
      <c:layout/>
      <c:overlay val="0"/>
    </c:title>
    <c:autoTitleDeleted val="0"/>
    <c:plotArea>
      <c:layout/>
      <c:barChart>
        <c:barDir val="col"/>
        <c:grouping val="clustered"/>
        <c:varyColors val="0"/>
        <c:ser>
          <c:idx val="0"/>
          <c:order val="0"/>
          <c:tx>
            <c:strRef>
              <c:f>Sheet1!$B$1</c:f>
              <c:strCache>
                <c:ptCount val="1"/>
                <c:pt idx="0">
                  <c:v>Percent of Patients with broken bone receiving no analgesia </c:v>
                </c:pt>
              </c:strCache>
            </c:strRef>
          </c:tx>
          <c:invertIfNegative val="0"/>
          <c:dPt>
            <c:idx val="1"/>
            <c:invertIfNegative val="0"/>
            <c:bubble3D val="0"/>
            <c:spPr>
              <a:solidFill>
                <a:schemeClr val="accent3">
                  <a:lumMod val="20000"/>
                  <a:lumOff val="80000"/>
                </a:schemeClr>
              </a:solidFill>
            </c:spPr>
          </c:dPt>
          <c:dLbls>
            <c:txPr>
              <a:bodyPr/>
              <a:lstStyle/>
              <a:p>
                <a:pPr>
                  <a:defRPr sz="2000" b="1"/>
                </a:pPr>
                <a:endParaRPr lang="en-US"/>
              </a:p>
            </c:txPr>
            <c:dLblPos val="outEnd"/>
            <c:showLegendKey val="0"/>
            <c:showVal val="1"/>
            <c:showCatName val="0"/>
            <c:showSerName val="0"/>
            <c:showPercent val="0"/>
            <c:showBubbleSize val="0"/>
            <c:showLeaderLines val="0"/>
          </c:dLbls>
          <c:cat>
            <c:strRef>
              <c:f>Sheet1!$A$2:$A$3</c:f>
              <c:strCache>
                <c:ptCount val="2"/>
                <c:pt idx="0">
                  <c:v>Hispanics </c:v>
                </c:pt>
                <c:pt idx="1">
                  <c:v>NH Whites</c:v>
                </c:pt>
              </c:strCache>
            </c:strRef>
          </c:cat>
          <c:val>
            <c:numRef>
              <c:f>Sheet1!$B$2:$B$3</c:f>
              <c:numCache>
                <c:formatCode>0%</c:formatCode>
                <c:ptCount val="2"/>
                <c:pt idx="0">
                  <c:v>0.55</c:v>
                </c:pt>
                <c:pt idx="1">
                  <c:v>0.26</c:v>
                </c:pt>
              </c:numCache>
            </c:numRef>
          </c:val>
        </c:ser>
        <c:dLbls>
          <c:showLegendKey val="0"/>
          <c:showVal val="0"/>
          <c:showCatName val="0"/>
          <c:showSerName val="0"/>
          <c:showPercent val="0"/>
          <c:showBubbleSize val="0"/>
        </c:dLbls>
        <c:gapWidth val="150"/>
        <c:axId val="-2127796008"/>
        <c:axId val="-2087889704"/>
      </c:barChart>
      <c:catAx>
        <c:axId val="-2127796008"/>
        <c:scaling>
          <c:orientation val="minMax"/>
        </c:scaling>
        <c:delete val="0"/>
        <c:axPos val="b"/>
        <c:majorTickMark val="out"/>
        <c:minorTickMark val="none"/>
        <c:tickLblPos val="nextTo"/>
        <c:crossAx val="-2087889704"/>
        <c:crosses val="autoZero"/>
        <c:auto val="1"/>
        <c:lblAlgn val="ctr"/>
        <c:lblOffset val="100"/>
        <c:noMultiLvlLbl val="0"/>
      </c:catAx>
      <c:valAx>
        <c:axId val="-2087889704"/>
        <c:scaling>
          <c:orientation val="minMax"/>
        </c:scaling>
        <c:delete val="0"/>
        <c:axPos val="l"/>
        <c:majorGridlines/>
        <c:numFmt formatCode="0%" sourceLinked="1"/>
        <c:majorTickMark val="out"/>
        <c:minorTickMark val="none"/>
        <c:tickLblPos val="nextTo"/>
        <c:crossAx val="-212779600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Sheet1!$B$1</c:f>
              <c:strCache>
                <c:ptCount val="1"/>
                <c:pt idx="0">
                  <c:v>Percent of Patients with broken bone receiving no analgesia </c:v>
                </c:pt>
              </c:strCache>
            </c:strRef>
          </c:tx>
          <c:spPr>
            <a:solidFill>
              <a:srgbClr val="800000"/>
            </a:solidFill>
          </c:spPr>
          <c:invertIfNegative val="0"/>
          <c:dPt>
            <c:idx val="0"/>
            <c:invertIfNegative val="0"/>
            <c:bubble3D val="0"/>
            <c:spPr>
              <a:solidFill>
                <a:srgbClr val="521F01"/>
              </a:solidFill>
            </c:spPr>
          </c:dPt>
          <c:dPt>
            <c:idx val="1"/>
            <c:invertIfNegative val="0"/>
            <c:bubble3D val="0"/>
            <c:spPr>
              <a:solidFill>
                <a:schemeClr val="accent3">
                  <a:lumMod val="20000"/>
                  <a:lumOff val="80000"/>
                </a:schemeClr>
              </a:solidFill>
            </c:spPr>
          </c:dPt>
          <c:dLbls>
            <c:txPr>
              <a:bodyPr/>
              <a:lstStyle/>
              <a:p>
                <a:pPr>
                  <a:defRPr sz="2200" b="1"/>
                </a:pPr>
                <a:endParaRPr lang="en-US"/>
              </a:p>
            </c:txPr>
            <c:dLblPos val="outEnd"/>
            <c:showLegendKey val="0"/>
            <c:showVal val="1"/>
            <c:showCatName val="0"/>
            <c:showSerName val="0"/>
            <c:showPercent val="0"/>
            <c:showBubbleSize val="0"/>
            <c:showLeaderLines val="0"/>
          </c:dLbls>
          <c:cat>
            <c:strRef>
              <c:f>Sheet1!$A$2:$A$3</c:f>
              <c:strCache>
                <c:ptCount val="2"/>
                <c:pt idx="0">
                  <c:v>Blacks </c:v>
                </c:pt>
                <c:pt idx="1">
                  <c:v>NH Whites</c:v>
                </c:pt>
              </c:strCache>
            </c:strRef>
          </c:cat>
          <c:val>
            <c:numRef>
              <c:f>Sheet1!$B$2:$B$3</c:f>
              <c:numCache>
                <c:formatCode>0%</c:formatCode>
                <c:ptCount val="2"/>
                <c:pt idx="0">
                  <c:v>0.43</c:v>
                </c:pt>
                <c:pt idx="1">
                  <c:v>0.26</c:v>
                </c:pt>
              </c:numCache>
            </c:numRef>
          </c:val>
        </c:ser>
        <c:dLbls>
          <c:showLegendKey val="0"/>
          <c:showVal val="0"/>
          <c:showCatName val="0"/>
          <c:showSerName val="0"/>
          <c:showPercent val="0"/>
          <c:showBubbleSize val="0"/>
        </c:dLbls>
        <c:gapWidth val="150"/>
        <c:axId val="-2125716216"/>
        <c:axId val="2084113048"/>
      </c:barChart>
      <c:catAx>
        <c:axId val="-2125716216"/>
        <c:scaling>
          <c:orientation val="minMax"/>
        </c:scaling>
        <c:delete val="0"/>
        <c:axPos val="b"/>
        <c:majorTickMark val="out"/>
        <c:minorTickMark val="none"/>
        <c:tickLblPos val="nextTo"/>
        <c:crossAx val="2084113048"/>
        <c:crosses val="autoZero"/>
        <c:auto val="1"/>
        <c:lblAlgn val="ctr"/>
        <c:lblOffset val="100"/>
        <c:noMultiLvlLbl val="0"/>
      </c:catAx>
      <c:valAx>
        <c:axId val="2084113048"/>
        <c:scaling>
          <c:orientation val="minMax"/>
        </c:scaling>
        <c:delete val="0"/>
        <c:axPos val="l"/>
        <c:majorGridlines/>
        <c:numFmt formatCode="0%" sourceLinked="1"/>
        <c:majorTickMark val="out"/>
        <c:minorTickMark val="none"/>
        <c:tickLblPos val="nextTo"/>
        <c:crossAx val="-212571621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0.81818</cdr:x>
      <cdr:y>0.68421</cdr:y>
    </cdr:from>
    <cdr:to>
      <cdr:x>0.94545</cdr:x>
      <cdr:y>0.84211</cdr:y>
    </cdr:to>
    <cdr:sp macro="" textlink="">
      <cdr:nvSpPr>
        <cdr:cNvPr id="2" name="TextBox 1"/>
        <cdr:cNvSpPr txBox="1"/>
      </cdr:nvSpPr>
      <cdr:spPr>
        <a:xfrm xmlns:a="http://schemas.openxmlformats.org/drawingml/2006/main">
          <a:off x="6858000" y="2971800"/>
          <a:ext cx="10668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122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2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122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D229E9C-4E9F-40EB-8124-2240C63B06C8}" type="slidenum">
              <a:rPr lang="en-US"/>
              <a:pPr>
                <a:defRPr/>
              </a:pPr>
              <a:t>‹#›</a:t>
            </a:fld>
            <a:endParaRPr lang="en-US"/>
          </a:p>
        </p:txBody>
      </p:sp>
    </p:spTree>
    <p:extLst>
      <p:ext uri="{BB962C8B-B14F-4D97-AF65-F5344CB8AC3E}">
        <p14:creationId xmlns:p14="http://schemas.microsoft.com/office/powerpoint/2010/main" val="983366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245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7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245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1810AE2-5912-4FA9-8210-B0AB0B983601}" type="slidenum">
              <a:rPr lang="en-US"/>
              <a:pPr>
                <a:defRPr/>
              </a:pPr>
              <a:t>‹#›</a:t>
            </a:fld>
            <a:endParaRPr lang="en-US"/>
          </a:p>
        </p:txBody>
      </p:sp>
    </p:spTree>
    <p:extLst>
      <p:ext uri="{BB962C8B-B14F-4D97-AF65-F5344CB8AC3E}">
        <p14:creationId xmlns:p14="http://schemas.microsoft.com/office/powerpoint/2010/main" val="8593926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chemeClr val="tx2"/>
                </a:solidFill>
                <a:latin typeface="Times New Roman" pitchFamily="18" charset="0"/>
                <a:cs typeface="Times New Roman" pitchFamily="18" charset="0"/>
              </a:defRPr>
            </a:lvl1pPr>
            <a:lvl2pPr marL="742950" indent="-285750">
              <a:defRPr sz="3800">
                <a:solidFill>
                  <a:schemeClr val="tx2"/>
                </a:solidFill>
                <a:latin typeface="Times New Roman" pitchFamily="18" charset="0"/>
                <a:cs typeface="Times New Roman" pitchFamily="18" charset="0"/>
              </a:defRPr>
            </a:lvl2pPr>
            <a:lvl3pPr marL="1143000" indent="-228600">
              <a:defRPr sz="3800">
                <a:solidFill>
                  <a:schemeClr val="tx2"/>
                </a:solidFill>
                <a:latin typeface="Times New Roman" pitchFamily="18" charset="0"/>
                <a:cs typeface="Times New Roman" pitchFamily="18" charset="0"/>
              </a:defRPr>
            </a:lvl3pPr>
            <a:lvl4pPr marL="1600200" indent="-228600">
              <a:defRPr sz="3800">
                <a:solidFill>
                  <a:schemeClr val="tx2"/>
                </a:solidFill>
                <a:latin typeface="Times New Roman" pitchFamily="18" charset="0"/>
                <a:cs typeface="Times New Roman" pitchFamily="18" charset="0"/>
              </a:defRPr>
            </a:lvl4pPr>
            <a:lvl5pPr marL="2057400" indent="-228600">
              <a:defRPr sz="3800">
                <a:solidFill>
                  <a:schemeClr val="tx2"/>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9pPr>
          </a:lstStyle>
          <a:p>
            <a:fld id="{BA7961CB-E550-4D73-990D-BC188734A55E}" type="slidenum">
              <a:rPr lang="en-US" sz="1200" smtClean="0">
                <a:solidFill>
                  <a:prstClr val="black"/>
                </a:solidFill>
              </a:rPr>
              <a:pPr/>
              <a:t>4</a:t>
            </a:fld>
            <a:endParaRPr lang="en-US" sz="1200" smtClean="0">
              <a:solidFill>
                <a:prstClr val="black"/>
              </a:solidFill>
            </a:endParaRPr>
          </a:p>
        </p:txBody>
      </p:sp>
      <p:sp>
        <p:nvSpPr>
          <p:cNvPr id="198659" name="Rectangle 2"/>
          <p:cNvSpPr>
            <a:spLocks noGrp="1" noRot="1" noChangeAspect="1" noChangeArrowheads="1" noTextEdit="1"/>
          </p:cNvSpPr>
          <p:nvPr>
            <p:ph type="sldImg"/>
          </p:nvPr>
        </p:nvSpPr>
        <p:spPr>
          <a:xfrm>
            <a:off x="1146175" y="687388"/>
            <a:ext cx="4567238" cy="3425825"/>
          </a:xfrm>
          <a:solidFill>
            <a:srgbClr val="FFFFFF"/>
          </a:solidFill>
          <a:ln w="12700" cap="flat"/>
        </p:spPr>
      </p:sp>
      <p:sp>
        <p:nvSpPr>
          <p:cNvPr id="19866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74" tIns="45305" rIns="92174" bIns="45305"/>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694EB-78BC-470F-BC7D-394952D9026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221607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274" eaLnBrk="0" hangingPunct="0">
              <a:defRPr sz="2400" b="1">
                <a:solidFill>
                  <a:schemeClr val="tx1"/>
                </a:solidFill>
                <a:latin typeface="Times New Roman" charset="0"/>
                <a:ea typeface="ＭＳ Ｐゴシック" charset="0"/>
              </a:defRPr>
            </a:lvl1pPr>
            <a:lvl2pPr marL="730171" indent="-280835" defTabSz="914274" eaLnBrk="0" hangingPunct="0">
              <a:defRPr sz="2400" b="1">
                <a:solidFill>
                  <a:schemeClr val="tx1"/>
                </a:solidFill>
                <a:latin typeface="Times New Roman" charset="0"/>
                <a:ea typeface="ＭＳ Ｐゴシック" charset="0"/>
              </a:defRPr>
            </a:lvl2pPr>
            <a:lvl3pPr marL="1123340" indent="-224668" defTabSz="914274" eaLnBrk="0" hangingPunct="0">
              <a:defRPr sz="2400" b="1">
                <a:solidFill>
                  <a:schemeClr val="tx1"/>
                </a:solidFill>
                <a:latin typeface="Times New Roman" charset="0"/>
                <a:ea typeface="ＭＳ Ｐゴシック" charset="0"/>
              </a:defRPr>
            </a:lvl3pPr>
            <a:lvl4pPr marL="1572677" indent="-224668" defTabSz="914274" eaLnBrk="0" hangingPunct="0">
              <a:defRPr sz="2400" b="1">
                <a:solidFill>
                  <a:schemeClr val="tx1"/>
                </a:solidFill>
                <a:latin typeface="Times New Roman" charset="0"/>
                <a:ea typeface="ＭＳ Ｐゴシック" charset="0"/>
              </a:defRPr>
            </a:lvl4pPr>
            <a:lvl5pPr marL="2022013" indent="-224668" defTabSz="914274" eaLnBrk="0" hangingPunct="0">
              <a:defRPr sz="2400" b="1">
                <a:solidFill>
                  <a:schemeClr val="tx1"/>
                </a:solidFill>
                <a:latin typeface="Times New Roman" charset="0"/>
                <a:ea typeface="ＭＳ Ｐゴシック" charset="0"/>
              </a:defRPr>
            </a:lvl5pPr>
            <a:lvl6pPr marL="2471349" indent="-224668" defTabSz="914274" eaLnBrk="0" fontAlgn="base" hangingPunct="0">
              <a:spcBef>
                <a:spcPct val="20000"/>
              </a:spcBef>
              <a:spcAft>
                <a:spcPct val="0"/>
              </a:spcAft>
              <a:defRPr sz="2400" b="1">
                <a:solidFill>
                  <a:schemeClr val="tx1"/>
                </a:solidFill>
                <a:latin typeface="Times New Roman" charset="0"/>
                <a:ea typeface="ＭＳ Ｐゴシック" charset="0"/>
              </a:defRPr>
            </a:lvl6pPr>
            <a:lvl7pPr marL="2920685" indent="-224668" defTabSz="914274" eaLnBrk="0" fontAlgn="base" hangingPunct="0">
              <a:spcBef>
                <a:spcPct val="20000"/>
              </a:spcBef>
              <a:spcAft>
                <a:spcPct val="0"/>
              </a:spcAft>
              <a:defRPr sz="2400" b="1">
                <a:solidFill>
                  <a:schemeClr val="tx1"/>
                </a:solidFill>
                <a:latin typeface="Times New Roman" charset="0"/>
                <a:ea typeface="ＭＳ Ｐゴシック" charset="0"/>
              </a:defRPr>
            </a:lvl7pPr>
            <a:lvl8pPr marL="3370021" indent="-224668" defTabSz="914274" eaLnBrk="0" fontAlgn="base" hangingPunct="0">
              <a:spcBef>
                <a:spcPct val="20000"/>
              </a:spcBef>
              <a:spcAft>
                <a:spcPct val="0"/>
              </a:spcAft>
              <a:defRPr sz="2400" b="1">
                <a:solidFill>
                  <a:schemeClr val="tx1"/>
                </a:solidFill>
                <a:latin typeface="Times New Roman" charset="0"/>
                <a:ea typeface="ＭＳ Ｐゴシック" charset="0"/>
              </a:defRPr>
            </a:lvl8pPr>
            <a:lvl9pPr marL="3819357" indent="-224668" defTabSz="914274" eaLnBrk="0" fontAlgn="base" hangingPunct="0">
              <a:spcBef>
                <a:spcPct val="20000"/>
              </a:spcBef>
              <a:spcAft>
                <a:spcPct val="0"/>
              </a:spcAft>
              <a:defRPr sz="2400" b="1">
                <a:solidFill>
                  <a:schemeClr val="tx1"/>
                </a:solidFill>
                <a:latin typeface="Times New Roman" charset="0"/>
                <a:ea typeface="ＭＳ Ｐゴシック" charset="0"/>
              </a:defRPr>
            </a:lvl9pPr>
          </a:lstStyle>
          <a:p>
            <a:pPr eaLnBrk="1" hangingPunct="1"/>
            <a:fld id="{B1789CAB-5895-A747-9455-36AE9D0C7E50}" type="slidenum">
              <a:rPr lang="en-US" sz="1200" b="0">
                <a:solidFill>
                  <a:srgbClr val="000000"/>
                </a:solidFill>
              </a:rPr>
              <a:pPr eaLnBrk="1" hangingPunct="1"/>
              <a:t>49</a:t>
            </a:fld>
            <a:endParaRPr lang="en-US" sz="1200" b="0">
              <a:solidFill>
                <a:srgbClr val="000000"/>
              </a:solidFill>
            </a:endParaRPr>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06" tIns="45702" rIns="91406" bIns="45702"/>
          <a:lstStyle/>
          <a:p>
            <a:pPr eaLnBrk="1" hangingPunct="1"/>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8C25A28-11DF-46DC-BF0D-55643967F86E}"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2297644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8C25A28-11DF-46DC-BF0D-55643967F86E}"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2297644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GB">
              <a:latin typeface="Times New Roman" charset="0"/>
            </a:endParaRPr>
          </a:p>
        </p:txBody>
      </p:sp>
      <p:sp>
        <p:nvSpPr>
          <p:cNvPr id="287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2715">
              <a:defRPr sz="1200">
                <a:solidFill>
                  <a:schemeClr val="tx1"/>
                </a:solidFill>
                <a:latin typeface="Times New Roman" charset="0"/>
                <a:ea typeface="ＭＳ Ｐゴシック" charset="0"/>
              </a:defRPr>
            </a:lvl1pPr>
            <a:lvl2pPr marL="742653" indent="-285516" defTabSz="912715">
              <a:defRPr sz="1200">
                <a:solidFill>
                  <a:schemeClr val="tx1"/>
                </a:solidFill>
                <a:latin typeface="Times New Roman" charset="0"/>
                <a:ea typeface="ＭＳ Ｐゴシック" charset="0"/>
              </a:defRPr>
            </a:lvl2pPr>
            <a:lvl3pPr marL="1142063" indent="-227788" defTabSz="912715">
              <a:defRPr sz="1200">
                <a:solidFill>
                  <a:schemeClr val="tx1"/>
                </a:solidFill>
                <a:latin typeface="Times New Roman" charset="0"/>
                <a:ea typeface="ＭＳ Ｐゴシック" charset="0"/>
              </a:defRPr>
            </a:lvl3pPr>
            <a:lvl4pPr marL="1599200" indent="-227788" defTabSz="912715">
              <a:defRPr sz="1200">
                <a:solidFill>
                  <a:schemeClr val="tx1"/>
                </a:solidFill>
                <a:latin typeface="Times New Roman" charset="0"/>
                <a:ea typeface="ＭＳ Ｐゴシック" charset="0"/>
              </a:defRPr>
            </a:lvl4pPr>
            <a:lvl5pPr marL="2056337" indent="-227788" defTabSz="912715">
              <a:defRPr sz="1200">
                <a:solidFill>
                  <a:schemeClr val="tx1"/>
                </a:solidFill>
                <a:latin typeface="Times New Roman" charset="0"/>
                <a:ea typeface="ＭＳ Ｐゴシック" charset="0"/>
              </a:defRPr>
            </a:lvl5pPr>
            <a:lvl6pPr marL="2505673" indent="-227788" defTabSz="912715" eaLnBrk="0" fontAlgn="base" hangingPunct="0">
              <a:spcBef>
                <a:spcPct val="30000"/>
              </a:spcBef>
              <a:spcAft>
                <a:spcPct val="0"/>
              </a:spcAft>
              <a:defRPr sz="1200">
                <a:solidFill>
                  <a:schemeClr val="tx1"/>
                </a:solidFill>
                <a:latin typeface="Times New Roman" charset="0"/>
                <a:ea typeface="ＭＳ Ｐゴシック" charset="0"/>
              </a:defRPr>
            </a:lvl6pPr>
            <a:lvl7pPr marL="2955009" indent="-227788" defTabSz="912715" eaLnBrk="0" fontAlgn="base" hangingPunct="0">
              <a:spcBef>
                <a:spcPct val="30000"/>
              </a:spcBef>
              <a:spcAft>
                <a:spcPct val="0"/>
              </a:spcAft>
              <a:defRPr sz="1200">
                <a:solidFill>
                  <a:schemeClr val="tx1"/>
                </a:solidFill>
                <a:latin typeface="Times New Roman" charset="0"/>
                <a:ea typeface="ＭＳ Ｐゴシック" charset="0"/>
              </a:defRPr>
            </a:lvl7pPr>
            <a:lvl8pPr marL="3404345" indent="-227788" defTabSz="912715" eaLnBrk="0" fontAlgn="base" hangingPunct="0">
              <a:spcBef>
                <a:spcPct val="30000"/>
              </a:spcBef>
              <a:spcAft>
                <a:spcPct val="0"/>
              </a:spcAft>
              <a:defRPr sz="1200">
                <a:solidFill>
                  <a:schemeClr val="tx1"/>
                </a:solidFill>
                <a:latin typeface="Times New Roman" charset="0"/>
                <a:ea typeface="ＭＳ Ｐゴシック" charset="0"/>
              </a:defRPr>
            </a:lvl8pPr>
            <a:lvl9pPr marL="3853682" indent="-227788" defTabSz="912715" eaLnBrk="0" fontAlgn="base" hangingPunct="0">
              <a:spcBef>
                <a:spcPct val="30000"/>
              </a:spcBef>
              <a:spcAft>
                <a:spcPct val="0"/>
              </a:spcAft>
              <a:defRPr sz="1200">
                <a:solidFill>
                  <a:schemeClr val="tx1"/>
                </a:solidFill>
                <a:latin typeface="Times New Roman" charset="0"/>
                <a:ea typeface="ＭＳ Ｐゴシック" charset="0"/>
              </a:defRPr>
            </a:lvl9pPr>
          </a:lstStyle>
          <a:p>
            <a:fld id="{CD965768-2F0F-AF48-9CD7-358BB39FA25E}" type="slidenum">
              <a:rPr lang="en-US">
                <a:solidFill>
                  <a:srgbClr val="000000"/>
                </a:solidFill>
                <a:ea typeface="MS PGothic" charset="0"/>
                <a:cs typeface="MS PGothic" charset="0"/>
              </a:rPr>
              <a:pPr/>
              <a:t>56</a:t>
            </a:fld>
            <a:endParaRPr lang="en-US">
              <a:solidFill>
                <a:srgbClr val="000000"/>
              </a:solidFill>
              <a:ea typeface="MS PGothic" charset="0"/>
              <a:cs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E1C9FF-C4E2-44D1-9572-670A7706AF84}" type="slidenum">
              <a:rPr lang="en-US" smtClean="0">
                <a:solidFill>
                  <a:prstClr val="black"/>
                </a:solidFill>
                <a:latin typeface="Calibri"/>
              </a:rPr>
              <a:pPr>
                <a:defRPr/>
              </a:pPr>
              <a:t>60</a:t>
            </a:fld>
            <a:endParaRPr lang="en-US">
              <a:solidFill>
                <a:prstClr val="black"/>
              </a:solidFill>
              <a:latin typeface="Calibri"/>
            </a:endParaRPr>
          </a:p>
        </p:txBody>
      </p:sp>
    </p:spTree>
    <p:extLst>
      <p:ext uri="{BB962C8B-B14F-4D97-AF65-F5344CB8AC3E}">
        <p14:creationId xmlns:p14="http://schemas.microsoft.com/office/powerpoint/2010/main" val="261451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E1C9FF-C4E2-44D1-9572-670A7706AF84}" type="slidenum">
              <a:rPr lang="en-US" smtClean="0">
                <a:solidFill>
                  <a:prstClr val="black"/>
                </a:solidFill>
                <a:latin typeface="Calibri"/>
              </a:rPr>
              <a:pPr>
                <a:defRPr/>
              </a:pPr>
              <a:t>62</a:t>
            </a:fld>
            <a:endParaRPr lang="en-US">
              <a:solidFill>
                <a:prstClr val="black"/>
              </a:solidFill>
              <a:latin typeface="Calibri"/>
            </a:endParaRPr>
          </a:p>
        </p:txBody>
      </p:sp>
    </p:spTree>
    <p:extLst>
      <p:ext uri="{BB962C8B-B14F-4D97-AF65-F5344CB8AC3E}">
        <p14:creationId xmlns:p14="http://schemas.microsoft.com/office/powerpoint/2010/main" val="26145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42950" indent="-285750">
              <a:defRPr>
                <a:solidFill>
                  <a:schemeClr val="tx1"/>
                </a:solidFill>
                <a:latin typeface="Times New Roman" pitchFamily="18" charset="0"/>
                <a:ea typeface="MS PGothic" pitchFamily="34" charset="-128"/>
              </a:defRPr>
            </a:lvl2pPr>
            <a:lvl3pPr marL="1143000" indent="-228600">
              <a:defRPr>
                <a:solidFill>
                  <a:schemeClr val="tx1"/>
                </a:solidFill>
                <a:latin typeface="Times New Roman" pitchFamily="18" charset="0"/>
                <a:ea typeface="MS PGothic" pitchFamily="34" charset="-128"/>
              </a:defRPr>
            </a:lvl3pPr>
            <a:lvl4pPr marL="1600200" indent="-228600">
              <a:defRPr>
                <a:solidFill>
                  <a:schemeClr val="tx1"/>
                </a:solidFill>
                <a:latin typeface="Times New Roman" pitchFamily="18" charset="0"/>
                <a:ea typeface="MS PGothic" pitchFamily="34" charset="-128"/>
              </a:defRPr>
            </a:lvl4pPr>
            <a:lvl5pPr marL="2057400" indent="-228600">
              <a:defRPr>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5D105EBF-D4DF-4763-A57E-A18E0D88B78F}" type="slidenum">
              <a:rPr lang="en-US" altLang="en-US">
                <a:solidFill>
                  <a:srgbClr val="000000"/>
                </a:solidFill>
              </a:rPr>
              <a:pPr/>
              <a:t>6</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1143000" y="685800"/>
            <a:ext cx="4572000" cy="3429000"/>
          </a:xfrm>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MS PGothic" charset="0"/>
            </a:endParaRP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charset="0"/>
                <a:ea typeface="MS PGothic" charset="0"/>
                <a:cs typeface="MS PGothic" charset="0"/>
              </a:defRPr>
            </a:lvl1pPr>
            <a:lvl2pPr marL="730171" indent="-280835">
              <a:defRPr>
                <a:solidFill>
                  <a:schemeClr val="tx1"/>
                </a:solidFill>
                <a:latin typeface="Times New Roman" charset="0"/>
                <a:ea typeface="MS PGothic" charset="0"/>
                <a:cs typeface="MS PGothic" charset="0"/>
              </a:defRPr>
            </a:lvl2pPr>
            <a:lvl3pPr marL="1123340" indent="-224668">
              <a:defRPr>
                <a:solidFill>
                  <a:schemeClr val="tx1"/>
                </a:solidFill>
                <a:latin typeface="Times New Roman" charset="0"/>
                <a:ea typeface="MS PGothic" charset="0"/>
                <a:cs typeface="MS PGothic" charset="0"/>
              </a:defRPr>
            </a:lvl3pPr>
            <a:lvl4pPr marL="1572677" indent="-224668">
              <a:defRPr>
                <a:solidFill>
                  <a:schemeClr val="tx1"/>
                </a:solidFill>
                <a:latin typeface="Times New Roman" charset="0"/>
                <a:ea typeface="MS PGothic" charset="0"/>
                <a:cs typeface="MS PGothic" charset="0"/>
              </a:defRPr>
            </a:lvl4pPr>
            <a:lvl5pPr marL="2022013" indent="-224668">
              <a:defRPr>
                <a:solidFill>
                  <a:schemeClr val="tx1"/>
                </a:solidFill>
                <a:latin typeface="Times New Roman" charset="0"/>
                <a:ea typeface="MS PGothic" charset="0"/>
                <a:cs typeface="MS PGothic" charset="0"/>
              </a:defRPr>
            </a:lvl5pPr>
            <a:lvl6pPr marL="2471349" indent="-224668" algn="ctr" eaLnBrk="0" fontAlgn="base" hangingPunct="0">
              <a:spcBef>
                <a:spcPct val="0"/>
              </a:spcBef>
              <a:spcAft>
                <a:spcPct val="0"/>
              </a:spcAft>
              <a:defRPr>
                <a:solidFill>
                  <a:schemeClr val="tx1"/>
                </a:solidFill>
                <a:latin typeface="Times New Roman" charset="0"/>
                <a:ea typeface="MS PGothic" charset="0"/>
                <a:cs typeface="MS PGothic" charset="0"/>
              </a:defRPr>
            </a:lvl6pPr>
            <a:lvl7pPr marL="2920685" indent="-224668" algn="ctr" eaLnBrk="0" fontAlgn="base" hangingPunct="0">
              <a:spcBef>
                <a:spcPct val="0"/>
              </a:spcBef>
              <a:spcAft>
                <a:spcPct val="0"/>
              </a:spcAft>
              <a:defRPr>
                <a:solidFill>
                  <a:schemeClr val="tx1"/>
                </a:solidFill>
                <a:latin typeface="Times New Roman" charset="0"/>
                <a:ea typeface="MS PGothic" charset="0"/>
                <a:cs typeface="MS PGothic" charset="0"/>
              </a:defRPr>
            </a:lvl7pPr>
            <a:lvl8pPr marL="3370021" indent="-224668" algn="ctr" eaLnBrk="0" fontAlgn="base" hangingPunct="0">
              <a:spcBef>
                <a:spcPct val="0"/>
              </a:spcBef>
              <a:spcAft>
                <a:spcPct val="0"/>
              </a:spcAft>
              <a:defRPr>
                <a:solidFill>
                  <a:schemeClr val="tx1"/>
                </a:solidFill>
                <a:latin typeface="Times New Roman" charset="0"/>
                <a:ea typeface="MS PGothic" charset="0"/>
                <a:cs typeface="MS PGothic" charset="0"/>
              </a:defRPr>
            </a:lvl8pPr>
            <a:lvl9pPr marL="3819357" indent="-224668" algn="ctr" eaLnBrk="0" fontAlgn="base" hangingPunct="0">
              <a:spcBef>
                <a:spcPct val="0"/>
              </a:spcBef>
              <a:spcAft>
                <a:spcPct val="0"/>
              </a:spcAft>
              <a:defRPr>
                <a:solidFill>
                  <a:schemeClr val="tx1"/>
                </a:solidFill>
                <a:latin typeface="Times New Roman" charset="0"/>
                <a:ea typeface="MS PGothic" charset="0"/>
                <a:cs typeface="MS PGothic" charset="0"/>
              </a:defRPr>
            </a:lvl9pPr>
          </a:lstStyle>
          <a:p>
            <a:fld id="{7C00D4AE-79C8-FC43-864E-BDA2362F7B36}" type="slidenum">
              <a:rPr lang="en-US">
                <a:solidFill>
                  <a:srgbClr val="000000"/>
                </a:solidFill>
              </a:rPr>
              <a:pPr/>
              <a:t>14</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15710-BB24-774A-889E-7DB0BB75B7E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44532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chemeClr val="tx2"/>
                </a:solidFill>
                <a:latin typeface="Times New Roman" pitchFamily="18" charset="0"/>
                <a:cs typeface="Times New Roman" pitchFamily="18" charset="0"/>
              </a:defRPr>
            </a:lvl1pPr>
            <a:lvl2pPr marL="742950" indent="-285750">
              <a:defRPr sz="3800">
                <a:solidFill>
                  <a:schemeClr val="tx2"/>
                </a:solidFill>
                <a:latin typeface="Times New Roman" pitchFamily="18" charset="0"/>
                <a:cs typeface="Times New Roman" pitchFamily="18" charset="0"/>
              </a:defRPr>
            </a:lvl2pPr>
            <a:lvl3pPr marL="1143000" indent="-228600">
              <a:defRPr sz="3800">
                <a:solidFill>
                  <a:schemeClr val="tx2"/>
                </a:solidFill>
                <a:latin typeface="Times New Roman" pitchFamily="18" charset="0"/>
                <a:cs typeface="Times New Roman" pitchFamily="18" charset="0"/>
              </a:defRPr>
            </a:lvl3pPr>
            <a:lvl4pPr marL="1600200" indent="-228600">
              <a:defRPr sz="3800">
                <a:solidFill>
                  <a:schemeClr val="tx2"/>
                </a:solidFill>
                <a:latin typeface="Times New Roman" pitchFamily="18" charset="0"/>
                <a:cs typeface="Times New Roman" pitchFamily="18" charset="0"/>
              </a:defRPr>
            </a:lvl4pPr>
            <a:lvl5pPr marL="2057400" indent="-228600">
              <a:defRPr sz="3800">
                <a:solidFill>
                  <a:schemeClr val="tx2"/>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9pPr>
          </a:lstStyle>
          <a:p>
            <a:fld id="{4229C8D1-25F6-47A0-9E51-E7ABE0C8C163}" type="slidenum">
              <a:rPr lang="en-US" sz="1200">
                <a:solidFill>
                  <a:srgbClr val="000000"/>
                </a:solidFill>
              </a:rPr>
              <a:pPr/>
              <a:t>25</a:t>
            </a:fld>
            <a:endParaRPr lang="en-US" sz="1200">
              <a:solidFill>
                <a:srgbClr val="000000"/>
              </a:solidFill>
            </a:endParaRPr>
          </a:p>
        </p:txBody>
      </p:sp>
      <p:sp>
        <p:nvSpPr>
          <p:cNvPr id="120835" name="Rectangle 2"/>
          <p:cNvSpPr>
            <a:spLocks noGrp="1" noRot="1" noChangeAspect="1" noChangeArrowheads="1" noTextEdit="1"/>
          </p:cNvSpPr>
          <p:nvPr>
            <p:ph type="sldImg"/>
          </p:nvPr>
        </p:nvSpPr>
        <p:spPr>
          <a:xfrm>
            <a:off x="1146175" y="687388"/>
            <a:ext cx="4567238" cy="3425825"/>
          </a:xfrm>
          <a:solidFill>
            <a:srgbClr val="FFFFFF"/>
          </a:solidFill>
          <a:ln w="12700" cap="flat"/>
        </p:spPr>
      </p:sp>
      <p:sp>
        <p:nvSpPr>
          <p:cNvPr id="12083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74" tIns="45305" rIns="92174" bIns="45305"/>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8EBE448B-58AB-46FF-8D93-C392045C56AD}" type="slidenum">
              <a:rPr lang="en-US" smtClean="0"/>
              <a:pPr/>
              <a:t>32</a:t>
            </a:fld>
            <a:endParaRPr lang="en-US" smtClean="0"/>
          </a:p>
        </p:txBody>
      </p:sp>
      <p:sp>
        <p:nvSpPr>
          <p:cNvPr id="153603" name="Rectangle 2"/>
          <p:cNvSpPr>
            <a:spLocks noGrp="1" noRot="1" noChangeAspect="1" noChangeArrowheads="1" noTextEdit="1"/>
          </p:cNvSpPr>
          <p:nvPr>
            <p:ph type="sldImg"/>
          </p:nvPr>
        </p:nvSpPr>
        <p:spPr>
          <a:xfrm>
            <a:off x="1146175" y="687388"/>
            <a:ext cx="4567238" cy="3425825"/>
          </a:xfrm>
          <a:ln w="12700" cap="flat"/>
        </p:spPr>
      </p:sp>
      <p:sp>
        <p:nvSpPr>
          <p:cNvPr id="153604" name="Rectangle 3"/>
          <p:cNvSpPr>
            <a:spLocks noGrp="1" noChangeArrowheads="1"/>
          </p:cNvSpPr>
          <p:nvPr>
            <p:ph type="body" idx="1"/>
          </p:nvPr>
        </p:nvSpPr>
        <p:spPr>
          <a:xfrm>
            <a:off x="685800" y="4343400"/>
            <a:ext cx="5486400" cy="4114800"/>
          </a:xfrm>
          <a:noFill/>
          <a:ln/>
        </p:spPr>
        <p:txBody>
          <a:bodyPr lIns="92190" tIns="45314" rIns="92190" bIns="45314"/>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AD2ECA5D-F301-4DD9-BA59-E4BCCF029D18}" type="slidenum">
              <a:rPr lang="en-US" smtClean="0"/>
              <a:pPr/>
              <a:t>33</a:t>
            </a:fld>
            <a:endParaRPr lang="en-US" smtClean="0"/>
          </a:p>
        </p:txBody>
      </p:sp>
      <p:sp>
        <p:nvSpPr>
          <p:cNvPr id="154627" name="Rectangle 2"/>
          <p:cNvSpPr>
            <a:spLocks noGrp="1" noRot="1" noChangeAspect="1" noChangeArrowheads="1" noTextEdit="1"/>
          </p:cNvSpPr>
          <p:nvPr>
            <p:ph type="sldImg"/>
          </p:nvPr>
        </p:nvSpPr>
        <p:spPr>
          <a:xfrm>
            <a:off x="1146175" y="687388"/>
            <a:ext cx="4567238" cy="3425825"/>
          </a:xfrm>
          <a:ln w="12700" cap="flat"/>
        </p:spPr>
      </p:sp>
      <p:sp>
        <p:nvSpPr>
          <p:cNvPr id="154628" name="Rectangle 3"/>
          <p:cNvSpPr>
            <a:spLocks noGrp="1" noChangeArrowheads="1"/>
          </p:cNvSpPr>
          <p:nvPr>
            <p:ph type="body" idx="1"/>
          </p:nvPr>
        </p:nvSpPr>
        <p:spPr>
          <a:xfrm>
            <a:off x="685800" y="4343400"/>
            <a:ext cx="5486400" cy="4114800"/>
          </a:xfrm>
          <a:noFill/>
          <a:ln/>
        </p:spPr>
        <p:txBody>
          <a:bodyPr lIns="92190" tIns="45314" rIns="92190" bIns="45314"/>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chemeClr val="tx2"/>
                </a:solidFill>
                <a:latin typeface="Times New Roman" pitchFamily="18" charset="0"/>
                <a:cs typeface="Times New Roman" pitchFamily="18" charset="0"/>
              </a:defRPr>
            </a:lvl1pPr>
            <a:lvl2pPr marL="742950" indent="-285750">
              <a:defRPr sz="3800">
                <a:solidFill>
                  <a:schemeClr val="tx2"/>
                </a:solidFill>
                <a:latin typeface="Times New Roman" pitchFamily="18" charset="0"/>
                <a:cs typeface="Times New Roman" pitchFamily="18" charset="0"/>
              </a:defRPr>
            </a:lvl2pPr>
            <a:lvl3pPr marL="1143000" indent="-228600">
              <a:defRPr sz="3800">
                <a:solidFill>
                  <a:schemeClr val="tx2"/>
                </a:solidFill>
                <a:latin typeface="Times New Roman" pitchFamily="18" charset="0"/>
                <a:cs typeface="Times New Roman" pitchFamily="18" charset="0"/>
              </a:defRPr>
            </a:lvl3pPr>
            <a:lvl4pPr marL="1600200" indent="-228600">
              <a:defRPr sz="3800">
                <a:solidFill>
                  <a:schemeClr val="tx2"/>
                </a:solidFill>
                <a:latin typeface="Times New Roman" pitchFamily="18" charset="0"/>
                <a:cs typeface="Times New Roman" pitchFamily="18" charset="0"/>
              </a:defRPr>
            </a:lvl4pPr>
            <a:lvl5pPr marL="2057400" indent="-228600">
              <a:defRPr sz="3800">
                <a:solidFill>
                  <a:schemeClr val="tx2"/>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9pPr>
          </a:lstStyle>
          <a:p>
            <a:fld id="{9ABBE5B7-71AD-4E02-BB4F-751A6D00C872}" type="slidenum">
              <a:rPr lang="en-US" sz="1200">
                <a:solidFill>
                  <a:prstClr val="black"/>
                </a:solidFill>
              </a:rPr>
              <a:pPr/>
              <a:t>34</a:t>
            </a:fld>
            <a:endParaRPr lang="en-US" sz="1200">
              <a:solidFill>
                <a:prstClr val="black"/>
              </a:solidFill>
            </a:endParaRPr>
          </a:p>
        </p:txBody>
      </p:sp>
      <p:sp>
        <p:nvSpPr>
          <p:cNvPr id="125955" name="Rectangle 2"/>
          <p:cNvSpPr>
            <a:spLocks noGrp="1" noRot="1" noChangeAspect="1" noChangeArrowheads="1" noTextEdit="1"/>
          </p:cNvSpPr>
          <p:nvPr>
            <p:ph type="sldImg"/>
          </p:nvPr>
        </p:nvSpPr>
        <p:spPr>
          <a:xfrm>
            <a:off x="1146175" y="687388"/>
            <a:ext cx="4567238" cy="3425825"/>
          </a:xfrm>
          <a:ln w="12700" cap="flat"/>
        </p:spPr>
      </p:sp>
      <p:sp>
        <p:nvSpPr>
          <p:cNvPr id="12595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3" tIns="45310" rIns="92183" bIns="45310"/>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sz="2400" b="1">
                <a:solidFill>
                  <a:schemeClr val="tx1"/>
                </a:solidFill>
                <a:latin typeface="Times New Roman" pitchFamily="18" charset="0"/>
              </a:defRPr>
            </a:lvl1pPr>
            <a:lvl2pPr marL="755134" indent="-290196" defTabSz="914274" eaLnBrk="0" hangingPunct="0">
              <a:defRPr sz="2400" b="1">
                <a:solidFill>
                  <a:schemeClr val="tx1"/>
                </a:solidFill>
                <a:latin typeface="Times New Roman" pitchFamily="18" charset="0"/>
              </a:defRPr>
            </a:lvl2pPr>
            <a:lvl3pPr marL="1162346" indent="-232470" defTabSz="914274" eaLnBrk="0" hangingPunct="0">
              <a:defRPr sz="2400" b="1">
                <a:solidFill>
                  <a:schemeClr val="tx1"/>
                </a:solidFill>
                <a:latin typeface="Times New Roman" pitchFamily="18" charset="0"/>
              </a:defRPr>
            </a:lvl3pPr>
            <a:lvl4pPr marL="1627284" indent="-232470" defTabSz="914274" eaLnBrk="0" hangingPunct="0">
              <a:defRPr sz="2400" b="1">
                <a:solidFill>
                  <a:schemeClr val="tx1"/>
                </a:solidFill>
                <a:latin typeface="Times New Roman" pitchFamily="18" charset="0"/>
              </a:defRPr>
            </a:lvl4pPr>
            <a:lvl5pPr marL="2092222" indent="-232470" defTabSz="914274" eaLnBrk="0" hangingPunct="0">
              <a:defRPr sz="2400" b="1">
                <a:solidFill>
                  <a:schemeClr val="tx1"/>
                </a:solidFill>
                <a:latin typeface="Times New Roman" pitchFamily="18" charset="0"/>
              </a:defRPr>
            </a:lvl5pPr>
            <a:lvl6pPr marL="2541558" indent="-232470" defTabSz="914274" eaLnBrk="0" fontAlgn="base" hangingPunct="0">
              <a:spcBef>
                <a:spcPct val="20000"/>
              </a:spcBef>
              <a:spcAft>
                <a:spcPct val="0"/>
              </a:spcAft>
              <a:defRPr sz="2400" b="1">
                <a:solidFill>
                  <a:schemeClr val="tx1"/>
                </a:solidFill>
                <a:latin typeface="Times New Roman" pitchFamily="18" charset="0"/>
              </a:defRPr>
            </a:lvl6pPr>
            <a:lvl7pPr marL="2990894" indent="-232470" defTabSz="914274" eaLnBrk="0" fontAlgn="base" hangingPunct="0">
              <a:spcBef>
                <a:spcPct val="20000"/>
              </a:spcBef>
              <a:spcAft>
                <a:spcPct val="0"/>
              </a:spcAft>
              <a:defRPr sz="2400" b="1">
                <a:solidFill>
                  <a:schemeClr val="tx1"/>
                </a:solidFill>
                <a:latin typeface="Times New Roman" pitchFamily="18" charset="0"/>
              </a:defRPr>
            </a:lvl7pPr>
            <a:lvl8pPr marL="3440230" indent="-232470" defTabSz="914274" eaLnBrk="0" fontAlgn="base" hangingPunct="0">
              <a:spcBef>
                <a:spcPct val="20000"/>
              </a:spcBef>
              <a:spcAft>
                <a:spcPct val="0"/>
              </a:spcAft>
              <a:defRPr sz="2400" b="1">
                <a:solidFill>
                  <a:schemeClr val="tx1"/>
                </a:solidFill>
                <a:latin typeface="Times New Roman" pitchFamily="18" charset="0"/>
              </a:defRPr>
            </a:lvl8pPr>
            <a:lvl9pPr marL="3889567" indent="-232470" defTabSz="914274" eaLnBrk="0" fontAlgn="base" hangingPunct="0">
              <a:spcBef>
                <a:spcPct val="20000"/>
              </a:spcBef>
              <a:spcAft>
                <a:spcPct val="0"/>
              </a:spcAft>
              <a:defRPr sz="2400" b="1">
                <a:solidFill>
                  <a:schemeClr val="tx1"/>
                </a:solidFill>
                <a:latin typeface="Times New Roman" pitchFamily="18" charset="0"/>
              </a:defRPr>
            </a:lvl9pPr>
          </a:lstStyle>
          <a:p>
            <a:pPr eaLnBrk="1" hangingPunct="1"/>
            <a:fld id="{72547B2F-E9D7-4F15-9A5A-0FB388D3FD22}" type="slidenum">
              <a:rPr lang="en-US" altLang="en-US" sz="1200" b="0">
                <a:solidFill>
                  <a:srgbClr val="000000"/>
                </a:solidFill>
                <a:ea typeface="ＭＳ Ｐゴシック" pitchFamily="34" charset="-128"/>
              </a:rPr>
              <a:pPr eaLnBrk="1" hangingPunct="1"/>
              <a:t>42</a:t>
            </a:fld>
            <a:endParaRPr lang="en-US" altLang="en-US" sz="1200" b="0">
              <a:solidFill>
                <a:srgbClr val="000000"/>
              </a:solidFill>
              <a:ea typeface="ＭＳ Ｐゴシック" pitchFamily="34" charset="-128"/>
            </a:endParaRPr>
          </a:p>
        </p:txBody>
      </p:sp>
      <p:sp>
        <p:nvSpPr>
          <p:cNvPr id="448515" name="Rectangle 2"/>
          <p:cNvSpPr>
            <a:spLocks noGrp="1" noRot="1" noChangeAspect="1" noChangeArrowheads="1" noTextEdit="1"/>
          </p:cNvSpPr>
          <p:nvPr>
            <p:ph type="sldImg"/>
          </p:nvPr>
        </p:nvSpPr>
        <p:spPr>
          <a:xfrm>
            <a:off x="1146175" y="687388"/>
            <a:ext cx="4567238" cy="3425825"/>
          </a:xfrm>
          <a:ln w="12700" cap="flat"/>
        </p:spPr>
      </p:sp>
      <p:sp>
        <p:nvSpPr>
          <p:cNvPr id="448516" name="Rectangle 3"/>
          <p:cNvSpPr>
            <a:spLocks noGrp="1" noChangeArrowheads="1"/>
          </p:cNvSpPr>
          <p:nvPr>
            <p:ph type="body" idx="1"/>
          </p:nvPr>
        </p:nvSpPr>
        <p:spPr>
          <a:xfrm>
            <a:off x="686112" y="4343713"/>
            <a:ext cx="5485778" cy="4113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85" tIns="46097" rIns="93785" bIns="46097"/>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B7B713-61AD-4CB9-9F59-F818AEDCA10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5656B3-7267-426F-97EE-AE6C44F49B93}"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FF118-53BA-4F85-BDD9-DC1BFB0C7B3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6359212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32E90C-7DFF-497F-88D0-074CD47E957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0347673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69B823-82EE-442C-A80F-31B21958441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020307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12C43C-96C5-4552-BBA0-7E5371F789A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090580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427E0D-D1B2-451F-B7A2-1ACC397DDC3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050216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5505E-9668-48C6-B0C7-1F0DBFDA316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6415240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C4AB0C-CA8B-451C-92E3-89D69504DBA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1694493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5017A4-218B-419F-8C06-451FF1496216}"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5731393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FCFF0-43B5-4DA5-AB54-4D52EBC9A83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5683142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754BB1-2B2B-4CAB-AA8B-2CE4BE4E53D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19573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FD675C-C398-4775-B7F1-5CE66BA30783}"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58BBC9-9C44-4880-B78C-C72FF7F7857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9303640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CCA477-4488-49E6-9EE0-EC596EC3366B}"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0671586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E6B08-BFA1-4295-B3E1-9B5F173A986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8609786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C25C0B-B255-4EED-97F0-3222E3AC60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2125539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97B979-6306-4FDA-BEF8-58B53B561B2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0968493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FF118-53BA-4F85-BDD9-DC1BFB0C7B3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5827186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32E90C-7DFF-497F-88D0-074CD47E957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3863498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69B823-82EE-442C-A80F-31B21958441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2956612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12C43C-96C5-4552-BBA0-7E5371F789A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0047435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427E0D-D1B2-451F-B7A2-1ACC397DDC3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072554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B40E1D-E3F2-410D-87F7-9457294FDE44}"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5505E-9668-48C6-B0C7-1F0DBFDA316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7878054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C4AB0C-CA8B-451C-92E3-89D69504DBA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8252667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5017A4-218B-419F-8C06-451FF1496216}"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2850280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FCFF0-43B5-4DA5-AB54-4D52EBC9A83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3973877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754BB1-2B2B-4CAB-AA8B-2CE4BE4E53D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1316297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58BBC9-9C44-4880-B78C-C72FF7F7857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7680294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CCA477-4488-49E6-9EE0-EC596EC3366B}"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0062065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cs typeface="Times New Roman" charset="0"/>
              </a:defRPr>
            </a:lvl1pPr>
          </a:lstStyle>
          <a:p>
            <a:fld id="{3F0B964D-8708-4C4E-A5BC-F7796CEE02BD}" type="slidenum">
              <a:rPr lang="en-US"/>
              <a:pPr/>
              <a:t>‹#›</a:t>
            </a:fld>
            <a:endParaRPr lang="en-US"/>
          </a:p>
        </p:txBody>
      </p:sp>
    </p:spTree>
    <p:extLst>
      <p:ext uri="{BB962C8B-B14F-4D97-AF65-F5344CB8AC3E}">
        <p14:creationId xmlns:p14="http://schemas.microsoft.com/office/powerpoint/2010/main" val="4049390664"/>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cs typeface="Times New Roman" charset="0"/>
              </a:defRPr>
            </a:lvl1pPr>
          </a:lstStyle>
          <a:p>
            <a:fld id="{3A450370-A28D-0B4A-81F0-33C1DC40DDE3}" type="slidenum">
              <a:rPr lang="en-US"/>
              <a:pPr/>
              <a:t>‹#›</a:t>
            </a:fld>
            <a:endParaRPr lang="en-US"/>
          </a:p>
        </p:txBody>
      </p:sp>
    </p:spTree>
    <p:extLst>
      <p:ext uri="{BB962C8B-B14F-4D97-AF65-F5344CB8AC3E}">
        <p14:creationId xmlns:p14="http://schemas.microsoft.com/office/powerpoint/2010/main" val="3488346317"/>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cs typeface="Times New Roman" charset="0"/>
              </a:defRPr>
            </a:lvl1pPr>
          </a:lstStyle>
          <a:p>
            <a:fld id="{0109DAF3-438D-8D45-9A69-968927F1F036}" type="slidenum">
              <a:rPr lang="en-US"/>
              <a:pPr/>
              <a:t>‹#›</a:t>
            </a:fld>
            <a:endParaRPr lang="en-US"/>
          </a:p>
        </p:txBody>
      </p:sp>
    </p:spTree>
    <p:extLst>
      <p:ext uri="{BB962C8B-B14F-4D97-AF65-F5344CB8AC3E}">
        <p14:creationId xmlns:p14="http://schemas.microsoft.com/office/powerpoint/2010/main" val="718483888"/>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64533B-77BE-4141-9F57-32BBAFBBC10E}"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b="1">
                <a:cs typeface="Times New Roman" charset="0"/>
              </a:defRPr>
            </a:lvl1pPr>
          </a:lstStyle>
          <a:p>
            <a:fld id="{774DA4EF-09EC-F24E-A33F-97A146A23A19}" type="slidenum">
              <a:rPr lang="en-US"/>
              <a:pPr/>
              <a:t>‹#›</a:t>
            </a:fld>
            <a:endParaRPr lang="en-US"/>
          </a:p>
        </p:txBody>
      </p:sp>
    </p:spTree>
    <p:extLst>
      <p:ext uri="{BB962C8B-B14F-4D97-AF65-F5344CB8AC3E}">
        <p14:creationId xmlns:p14="http://schemas.microsoft.com/office/powerpoint/2010/main" val="1710467545"/>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b="1">
                <a:cs typeface="Times New Roman" charset="0"/>
              </a:defRPr>
            </a:lvl1pPr>
          </a:lstStyle>
          <a:p>
            <a:fld id="{2AC1BE6E-EB34-F140-91E3-091E7918BBF2}" type="slidenum">
              <a:rPr lang="en-US"/>
              <a:pPr/>
              <a:t>‹#›</a:t>
            </a:fld>
            <a:endParaRPr lang="en-US"/>
          </a:p>
        </p:txBody>
      </p:sp>
    </p:spTree>
    <p:extLst>
      <p:ext uri="{BB962C8B-B14F-4D97-AF65-F5344CB8AC3E}">
        <p14:creationId xmlns:p14="http://schemas.microsoft.com/office/powerpoint/2010/main" val="622948637"/>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b="1">
                <a:cs typeface="Times New Roman" charset="0"/>
              </a:defRPr>
            </a:lvl1pPr>
          </a:lstStyle>
          <a:p>
            <a:fld id="{05820D8D-811F-6849-A0EF-0213358611E3}" type="slidenum">
              <a:rPr lang="en-US"/>
              <a:pPr/>
              <a:t>‹#›</a:t>
            </a:fld>
            <a:endParaRPr lang="en-US"/>
          </a:p>
        </p:txBody>
      </p:sp>
    </p:spTree>
    <p:extLst>
      <p:ext uri="{BB962C8B-B14F-4D97-AF65-F5344CB8AC3E}">
        <p14:creationId xmlns:p14="http://schemas.microsoft.com/office/powerpoint/2010/main" val="347069969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b="1">
                <a:cs typeface="Times New Roman" charset="0"/>
              </a:defRPr>
            </a:lvl1pPr>
          </a:lstStyle>
          <a:p>
            <a:fld id="{1C06C0E0-8DCB-0A42-8A1D-3C6443753C55}" type="slidenum">
              <a:rPr lang="en-US"/>
              <a:pPr/>
              <a:t>‹#›</a:t>
            </a:fld>
            <a:endParaRPr lang="en-US"/>
          </a:p>
        </p:txBody>
      </p:sp>
    </p:spTree>
    <p:extLst>
      <p:ext uri="{BB962C8B-B14F-4D97-AF65-F5344CB8AC3E}">
        <p14:creationId xmlns:p14="http://schemas.microsoft.com/office/powerpoint/2010/main" val="382984435"/>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b="1">
                <a:cs typeface="Times New Roman" charset="0"/>
              </a:defRPr>
            </a:lvl1pPr>
          </a:lstStyle>
          <a:p>
            <a:fld id="{8F6B4D8E-9886-3044-B9F8-DF8E8AD07B4C}" type="slidenum">
              <a:rPr lang="en-US"/>
              <a:pPr/>
              <a:t>‹#›</a:t>
            </a:fld>
            <a:endParaRPr lang="en-US"/>
          </a:p>
        </p:txBody>
      </p:sp>
    </p:spTree>
    <p:extLst>
      <p:ext uri="{BB962C8B-B14F-4D97-AF65-F5344CB8AC3E}">
        <p14:creationId xmlns:p14="http://schemas.microsoft.com/office/powerpoint/2010/main" val="185353402"/>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b="1">
                <a:cs typeface="Times New Roman" charset="0"/>
              </a:defRPr>
            </a:lvl1pPr>
          </a:lstStyle>
          <a:p>
            <a:fld id="{23F31C4C-7710-F143-AD67-4E3420A66B63}" type="slidenum">
              <a:rPr lang="en-US"/>
              <a:pPr/>
              <a:t>‹#›</a:t>
            </a:fld>
            <a:endParaRPr lang="en-US"/>
          </a:p>
        </p:txBody>
      </p:sp>
    </p:spTree>
    <p:extLst>
      <p:ext uri="{BB962C8B-B14F-4D97-AF65-F5344CB8AC3E}">
        <p14:creationId xmlns:p14="http://schemas.microsoft.com/office/powerpoint/2010/main" val="3522140095"/>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cs typeface="Times New Roman" charset="0"/>
              </a:defRPr>
            </a:lvl1pPr>
          </a:lstStyle>
          <a:p>
            <a:fld id="{6CDBF175-787A-B34B-9F68-622DCC47AEFD}" type="slidenum">
              <a:rPr lang="en-US"/>
              <a:pPr/>
              <a:t>‹#›</a:t>
            </a:fld>
            <a:endParaRPr lang="en-US"/>
          </a:p>
        </p:txBody>
      </p:sp>
    </p:spTree>
    <p:extLst>
      <p:ext uri="{BB962C8B-B14F-4D97-AF65-F5344CB8AC3E}">
        <p14:creationId xmlns:p14="http://schemas.microsoft.com/office/powerpoint/2010/main" val="362450599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5240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cs typeface="Times New Roman" charset="0"/>
              </a:defRPr>
            </a:lvl1pPr>
          </a:lstStyle>
          <a:p>
            <a:fld id="{C046366D-0E05-344D-B2BC-587D88F31E14}" type="slidenum">
              <a:rPr lang="en-US"/>
              <a:pPr/>
              <a:t>‹#›</a:t>
            </a:fld>
            <a:endParaRPr lang="en-US"/>
          </a:p>
        </p:txBody>
      </p:sp>
    </p:spTree>
    <p:extLst>
      <p:ext uri="{BB962C8B-B14F-4D97-AF65-F5344CB8AC3E}">
        <p14:creationId xmlns:p14="http://schemas.microsoft.com/office/powerpoint/2010/main" val="2633272649"/>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371600"/>
            <a:ext cx="7772400" cy="4876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cs typeface="Times New Roman" charset="0"/>
              </a:defRPr>
            </a:lvl1pPr>
          </a:lstStyle>
          <a:p>
            <a:fld id="{C4742455-18E3-D745-98AA-C7258084F5ED}" type="slidenum">
              <a:rPr lang="en-US"/>
              <a:pPr/>
              <a:t>‹#›</a:t>
            </a:fld>
            <a:endParaRPr lang="en-US"/>
          </a:p>
        </p:txBody>
      </p:sp>
    </p:spTree>
    <p:extLst>
      <p:ext uri="{BB962C8B-B14F-4D97-AF65-F5344CB8AC3E}">
        <p14:creationId xmlns:p14="http://schemas.microsoft.com/office/powerpoint/2010/main" val="350808953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cs typeface="Times New Roman" charset="0"/>
              </a:defRPr>
            </a:lvl1pPr>
          </a:lstStyle>
          <a:p>
            <a:fld id="{3339562D-A0B3-F841-B605-738C41A52B55}" type="slidenum">
              <a:rPr lang="en-US"/>
              <a:pPr/>
              <a:t>‹#›</a:t>
            </a:fld>
            <a:endParaRPr lang="en-US"/>
          </a:p>
        </p:txBody>
      </p:sp>
    </p:spTree>
    <p:extLst>
      <p:ext uri="{BB962C8B-B14F-4D97-AF65-F5344CB8AC3E}">
        <p14:creationId xmlns:p14="http://schemas.microsoft.com/office/powerpoint/2010/main" val="4147015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7CCA03-906C-414B-AE66-CC5DEE7B7D47}"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876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b="1">
                <a:ea typeface="MS PGothic" pitchFamily="34" charset="-128"/>
                <a:cs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ea typeface="MS PGothic" pitchFamily="34" charset="-128"/>
                <a:cs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cs typeface="Times New Roman" charset="0"/>
              </a:defRPr>
            </a:lvl1pPr>
          </a:lstStyle>
          <a:p>
            <a:fld id="{B92D650C-6A72-7441-9077-479481630201}" type="slidenum">
              <a:rPr lang="en-US"/>
              <a:pPr/>
              <a:t>‹#›</a:t>
            </a:fld>
            <a:endParaRPr lang="en-US"/>
          </a:p>
        </p:txBody>
      </p:sp>
    </p:spTree>
    <p:extLst>
      <p:ext uri="{BB962C8B-B14F-4D97-AF65-F5344CB8AC3E}">
        <p14:creationId xmlns:p14="http://schemas.microsoft.com/office/powerpoint/2010/main" val="1371847687"/>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fld id="{A1717DFA-0B2F-6446-8F11-4D3C64FC7E17}"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17362116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fld id="{6B46937B-D501-214F-8250-86E689CFC5C0}"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14555157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fld id="{1BDD980D-2D6E-F94B-91C4-4D2F8FAD9214}"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16729424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fld id="{A337ED1A-75B3-C243-B4D4-E8F168DEA7F6}"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41381940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fld id="{E8C3AC68-10FF-FE4B-8688-8D539686EFBE}"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9169812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fld id="{6A00FCCB-37F3-194D-A09C-D5BCEE9A5DA9}"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4341361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fld id="{7FA88B26-E232-6542-BBFA-78CE4E35C6D0}"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2856047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fld id="{21928BB2-FA53-5A4F-805B-195941796AA5}"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8638565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fld id="{74CE053D-DA3D-7648-9559-8C8FD4D99417}"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226196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528EF6-47AB-4E11-A55C-EFFBC25B8114}"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fld id="{28A36A89-0823-5C4F-83CE-0B3F2ECF964C}"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22199373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fld id="{228D4262-5BF6-9C4E-9441-12F0464266D4}" type="slidenum">
              <a:rPr lang="en-US">
                <a:solidFill>
                  <a:srgbClr val="FFFF00"/>
                </a:solidFill>
                <a:latin typeface="Times New Roman"/>
              </a:rPr>
              <a:pPr/>
              <a:t>‹#›</a:t>
            </a:fld>
            <a:endParaRPr lang="en-US">
              <a:solidFill>
                <a:srgbClr val="FFFF00"/>
              </a:solidFill>
              <a:latin typeface="Times New Roman"/>
            </a:endParaRPr>
          </a:p>
        </p:txBody>
      </p:sp>
    </p:spTree>
    <p:extLst>
      <p:ext uri="{BB962C8B-B14F-4D97-AF65-F5344CB8AC3E}">
        <p14:creationId xmlns:p14="http://schemas.microsoft.com/office/powerpoint/2010/main" val="15914463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FCFF0-43B5-4DA5-AB54-4D52EBC9A837}"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6353421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16C414-9BD3-431A-A849-E790D386DBAB}"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7969273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98338E-5036-46CD-B907-878F5E64429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3332119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4B26FC-728B-4522-AF11-CF04C7DB4E78}"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591826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C9AE26-99EC-4FE8-BFDA-054EAF2DB54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907983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514B50-8218-4A70-85C6-AE812CB3584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7256804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18D974-AF87-4B78-A460-699469376D7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6944113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4F810-6978-4DFB-88F9-F742F2B814B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812825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16C414-9BD3-431A-A849-E790D386DBAB}"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6EFF76-B690-4E65-8358-95084C392B1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8381030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36E96-965C-4914-A073-EF92A31D43C8}"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8632406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992C75-10EB-4463-9C24-FE414560BE2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8956966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922F2-BCE0-420D-890F-A6C460F678B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788155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A4DBB1-818F-4336-B0DA-0679FEE9C8E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5130518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876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C3DCB3-24E6-49A5-B9FD-7F03EC0A020B}"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570590931"/>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E6B08-BFA1-4295-B3E1-9B5F173A986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0322060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C25C0B-B255-4EED-97F0-3222E3AC60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6683171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97B979-6306-4FDA-BEF8-58B53B561B2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288230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FF118-53BA-4F85-BDD9-DC1BFB0C7B3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183305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98338E-5036-46CD-B907-878F5E64429F}"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32E90C-7DFF-497F-88D0-074CD47E957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9799026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69B823-82EE-442C-A80F-31B21958441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641323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12C43C-96C5-4552-BBA0-7E5371F789A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4860498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427E0D-D1B2-451F-B7A2-1ACC397DDC3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0633802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5505E-9668-48C6-B0C7-1F0DBFDA316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070666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C4AB0C-CA8B-451C-92E3-89D69504DBA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126666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5017A4-218B-419F-8C06-451FF1496216}"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6032634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FCFF0-43B5-4DA5-AB54-4D52EBC9A83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2945069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754BB1-2B2B-4CAB-AA8B-2CE4BE4E53D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8516179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58BBC9-9C44-4880-B78C-C72FF7F7857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232155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B26FC-728B-4522-AF11-CF04C7DB4E78}"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CCA477-4488-49E6-9EE0-EC596EC3366B}"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618333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C9AE26-99EC-4FE8-BFDA-054EAF2DB54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89C8D-0800-442A-BB7E-D26B8B0AD8C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514B50-8218-4A70-85C6-AE812CB3584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18D974-AF87-4B78-A460-699469376D7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54F810-6978-4DFB-88F9-F742F2B814B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6EFF76-B690-4E65-8358-95084C392B1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36E96-965C-4914-A073-EF92A31D43C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992C75-10EB-4463-9C24-FE414560BE2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922F2-BCE0-420D-890F-A6C460F678B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A4DBB1-818F-4336-B0DA-0679FEE9C8E7}"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CB5E34DD-2F0A-4CF5-A353-E23B93C6600B}" type="slidenum">
              <a:rPr lang="en-US"/>
              <a:pPr>
                <a:defRPr/>
              </a:pPr>
              <a:t>‹#›</a:t>
            </a:fld>
            <a:endParaRPr lang="en-US"/>
          </a:p>
        </p:txBody>
      </p:sp>
    </p:spTree>
    <p:extLst>
      <p:ext uri="{BB962C8B-B14F-4D97-AF65-F5344CB8AC3E}">
        <p14:creationId xmlns:p14="http://schemas.microsoft.com/office/powerpoint/2010/main" val="389925674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9A420455-B905-4694-8281-9B786C3C355B}" type="slidenum">
              <a:rPr lang="en-US"/>
              <a:pPr>
                <a:defRPr/>
              </a:pPr>
              <a:t>‹#›</a:t>
            </a:fld>
            <a:endParaRPr lang="en-US"/>
          </a:p>
        </p:txBody>
      </p:sp>
    </p:spTree>
    <p:extLst>
      <p:ext uri="{BB962C8B-B14F-4D97-AF65-F5344CB8AC3E}">
        <p14:creationId xmlns:p14="http://schemas.microsoft.com/office/powerpoint/2010/main" val="200361059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5EF3DF-08C3-40C9-9C9D-553FC16852A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C5F9897A-0A04-4071-862D-68527C9182AD}" type="slidenum">
              <a:rPr lang="en-US"/>
              <a:pPr>
                <a:defRPr/>
              </a:pPr>
              <a:t>‹#›</a:t>
            </a:fld>
            <a:endParaRPr lang="en-US"/>
          </a:p>
        </p:txBody>
      </p:sp>
    </p:spTree>
    <p:extLst>
      <p:ext uri="{BB962C8B-B14F-4D97-AF65-F5344CB8AC3E}">
        <p14:creationId xmlns:p14="http://schemas.microsoft.com/office/powerpoint/2010/main" val="226401469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5A8A71E6-BD4E-487D-850E-53CF5A53ADB6}" type="slidenum">
              <a:rPr lang="en-US"/>
              <a:pPr>
                <a:defRPr/>
              </a:pPr>
              <a:t>‹#›</a:t>
            </a:fld>
            <a:endParaRPr lang="en-US"/>
          </a:p>
        </p:txBody>
      </p:sp>
    </p:spTree>
    <p:extLst>
      <p:ext uri="{BB962C8B-B14F-4D97-AF65-F5344CB8AC3E}">
        <p14:creationId xmlns:p14="http://schemas.microsoft.com/office/powerpoint/2010/main" val="141636844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8823D458-1D39-4876-9664-01B7D5BBEB5A}" type="slidenum">
              <a:rPr lang="en-US"/>
              <a:pPr>
                <a:defRPr/>
              </a:pPr>
              <a:t>‹#›</a:t>
            </a:fld>
            <a:endParaRPr lang="en-US"/>
          </a:p>
        </p:txBody>
      </p:sp>
    </p:spTree>
    <p:extLst>
      <p:ext uri="{BB962C8B-B14F-4D97-AF65-F5344CB8AC3E}">
        <p14:creationId xmlns:p14="http://schemas.microsoft.com/office/powerpoint/2010/main" val="29769073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1D47C457-FC50-485D-9597-3AC60C1DFA61}" type="slidenum">
              <a:rPr lang="en-US"/>
              <a:pPr>
                <a:defRPr/>
              </a:pPr>
              <a:t>‹#›</a:t>
            </a:fld>
            <a:endParaRPr lang="en-US"/>
          </a:p>
        </p:txBody>
      </p:sp>
    </p:spTree>
    <p:extLst>
      <p:ext uri="{BB962C8B-B14F-4D97-AF65-F5344CB8AC3E}">
        <p14:creationId xmlns:p14="http://schemas.microsoft.com/office/powerpoint/2010/main" val="3482418030"/>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665F13AE-A512-47FE-BE98-08CFA8ACDCFE}" type="slidenum">
              <a:rPr lang="en-US"/>
              <a:pPr>
                <a:defRPr/>
              </a:pPr>
              <a:t>‹#›</a:t>
            </a:fld>
            <a:endParaRPr lang="en-US"/>
          </a:p>
        </p:txBody>
      </p:sp>
    </p:spTree>
    <p:extLst>
      <p:ext uri="{BB962C8B-B14F-4D97-AF65-F5344CB8AC3E}">
        <p14:creationId xmlns:p14="http://schemas.microsoft.com/office/powerpoint/2010/main" val="3877127656"/>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42D4C78D-739D-4994-8815-864B07AABDBA}" type="slidenum">
              <a:rPr lang="en-US"/>
              <a:pPr>
                <a:defRPr/>
              </a:pPr>
              <a:t>‹#›</a:t>
            </a:fld>
            <a:endParaRPr lang="en-US"/>
          </a:p>
        </p:txBody>
      </p:sp>
    </p:spTree>
    <p:extLst>
      <p:ext uri="{BB962C8B-B14F-4D97-AF65-F5344CB8AC3E}">
        <p14:creationId xmlns:p14="http://schemas.microsoft.com/office/powerpoint/2010/main" val="135428212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AAF59C46-3DDF-4253-AF12-01AE72AD857E}" type="slidenum">
              <a:rPr lang="en-US"/>
              <a:pPr>
                <a:defRPr/>
              </a:pPr>
              <a:t>‹#›</a:t>
            </a:fld>
            <a:endParaRPr lang="en-US"/>
          </a:p>
        </p:txBody>
      </p:sp>
    </p:spTree>
    <p:extLst>
      <p:ext uri="{BB962C8B-B14F-4D97-AF65-F5344CB8AC3E}">
        <p14:creationId xmlns:p14="http://schemas.microsoft.com/office/powerpoint/2010/main" val="2661965996"/>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155E1E1A-261E-45DB-8FFE-6D21A8FD4B12}" type="slidenum">
              <a:rPr lang="en-US"/>
              <a:pPr>
                <a:defRPr/>
              </a:pPr>
              <a:t>‹#›</a:t>
            </a:fld>
            <a:endParaRPr lang="en-US"/>
          </a:p>
        </p:txBody>
      </p:sp>
    </p:spTree>
    <p:extLst>
      <p:ext uri="{BB962C8B-B14F-4D97-AF65-F5344CB8AC3E}">
        <p14:creationId xmlns:p14="http://schemas.microsoft.com/office/powerpoint/2010/main" val="179931171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5240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B0EAC637-02ED-4F35-815E-3898B3F6B079}" type="slidenum">
              <a:rPr lang="en-US"/>
              <a:pPr>
                <a:defRPr/>
              </a:pPr>
              <a:t>‹#›</a:t>
            </a:fld>
            <a:endParaRPr lang="en-US"/>
          </a:p>
        </p:txBody>
      </p:sp>
    </p:spTree>
    <p:extLst>
      <p:ext uri="{BB962C8B-B14F-4D97-AF65-F5344CB8AC3E}">
        <p14:creationId xmlns:p14="http://schemas.microsoft.com/office/powerpoint/2010/main" val="3988123503"/>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876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spcBef>
                <a:spcPct val="20000"/>
              </a:spcBef>
              <a:defRPr b="1">
                <a:ea typeface="ＭＳ Ｐゴシック" pitchFamily="34" charset="-128"/>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ea typeface="ＭＳ Ｐゴシック" pitchFamily="34" charset="-128"/>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ea typeface="ＭＳ Ｐゴシック" pitchFamily="34" charset="-128"/>
                <a:cs typeface="+mn-cs"/>
              </a:defRPr>
            </a:lvl1pPr>
          </a:lstStyle>
          <a:p>
            <a:pPr>
              <a:defRPr/>
            </a:pPr>
            <a:fld id="{7FBEAF06-F091-4325-B396-C3186308FDA0}" type="slidenum">
              <a:rPr lang="en-US"/>
              <a:pPr>
                <a:defRPr/>
              </a:pPr>
              <a:t>‹#›</a:t>
            </a:fld>
            <a:endParaRPr lang="en-US"/>
          </a:p>
        </p:txBody>
      </p:sp>
    </p:spTree>
    <p:extLst>
      <p:ext uri="{BB962C8B-B14F-4D97-AF65-F5344CB8AC3E}">
        <p14:creationId xmlns:p14="http://schemas.microsoft.com/office/powerpoint/2010/main" val="290985225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DB2486-4C7A-483D-8E05-04EAA2D343B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C57654-AC85-4373-9CC8-B0DED562779C}"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997149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50E76-0DF1-4E8B-8CC6-BA15E0910303}"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82527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2DD1BF-2975-4355-9F0E-09FA9BF0212D}"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030253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549AA9-6BD3-46D8-BA75-71951C954FDC}"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223078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5B7F41-BEB9-494B-B720-705B636FA0DF}"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779455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881AD9-33FA-49FF-B48C-F695739DDF08}"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878852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05FA9-2FFA-4A99-BE18-7F9DA390DF03}"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852639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0186FE-63AB-48EB-8824-FFCC3A7829F1}"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195598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700FA7-67FD-4628-AC49-92DA9CA91A6B}"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569749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27EFDF-61E0-4CD5-A6A7-87F6818F30F3}"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649178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0FCA7B-BDF8-45CA-9E8F-481FE075DE7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B27DB8-0307-4D53-B9E9-B9E9278A3802}"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851927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E37C8D-71CC-4FF7-9C25-3BF3AF4C12CD}"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572396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329684-48B6-4E1E-A01B-581F8D2BD527}"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254313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73F752-D953-45DD-B5D7-D8501602911B}"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498841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1F63BE-04B6-415E-AD71-A63B2F74646D}"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25448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lvl1pPr>
          </a:lstStyle>
          <a:p>
            <a:fld id="{B78F437C-9FD5-454B-9F00-330F51125F4C}" type="slidenum">
              <a:rPr lang="en-US"/>
              <a:pPr/>
              <a:t>‹#›</a:t>
            </a:fld>
            <a:endParaRPr lang="en-US"/>
          </a:p>
        </p:txBody>
      </p:sp>
    </p:spTree>
    <p:extLst>
      <p:ext uri="{BB962C8B-B14F-4D97-AF65-F5344CB8AC3E}">
        <p14:creationId xmlns:p14="http://schemas.microsoft.com/office/powerpoint/2010/main" val="637158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lvl1pPr>
          </a:lstStyle>
          <a:p>
            <a:fld id="{2D5557CB-3672-0B4A-ACE3-3CDA7C2F1D2D}" type="slidenum">
              <a:rPr lang="en-US"/>
              <a:pPr/>
              <a:t>‹#›</a:t>
            </a:fld>
            <a:endParaRPr lang="en-US"/>
          </a:p>
        </p:txBody>
      </p:sp>
    </p:spTree>
    <p:extLst>
      <p:ext uri="{BB962C8B-B14F-4D97-AF65-F5344CB8AC3E}">
        <p14:creationId xmlns:p14="http://schemas.microsoft.com/office/powerpoint/2010/main" val="451274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lvl1pPr>
          </a:lstStyle>
          <a:p>
            <a:fld id="{13A050FC-84CD-C84A-AA06-2D806AC71DF3}" type="slidenum">
              <a:rPr lang="en-US"/>
              <a:pPr/>
              <a:t>‹#›</a:t>
            </a:fld>
            <a:endParaRPr lang="en-US"/>
          </a:p>
        </p:txBody>
      </p:sp>
    </p:spTree>
    <p:extLst>
      <p:ext uri="{BB962C8B-B14F-4D97-AF65-F5344CB8AC3E}">
        <p14:creationId xmlns:p14="http://schemas.microsoft.com/office/powerpoint/2010/main" val="2476693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a:lvl1pPr>
          </a:lstStyle>
          <a:p>
            <a:fld id="{5E1AFD7C-7BA2-DD40-A50C-442704012262}" type="slidenum">
              <a:rPr lang="en-US"/>
              <a:pPr/>
              <a:t>‹#›</a:t>
            </a:fld>
            <a:endParaRPr lang="en-US"/>
          </a:p>
        </p:txBody>
      </p:sp>
    </p:spTree>
    <p:extLst>
      <p:ext uri="{BB962C8B-B14F-4D97-AF65-F5344CB8AC3E}">
        <p14:creationId xmlns:p14="http://schemas.microsoft.com/office/powerpoint/2010/main" val="878030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b="1"/>
            </a:lvl1pPr>
          </a:lstStyle>
          <a:p>
            <a:fld id="{0A8619DB-2CEC-384D-8019-D1DD1B563043}" type="slidenum">
              <a:rPr lang="en-US"/>
              <a:pPr/>
              <a:t>‹#›</a:t>
            </a:fld>
            <a:endParaRPr lang="en-US"/>
          </a:p>
        </p:txBody>
      </p:sp>
    </p:spTree>
    <p:extLst>
      <p:ext uri="{BB962C8B-B14F-4D97-AF65-F5344CB8AC3E}">
        <p14:creationId xmlns:p14="http://schemas.microsoft.com/office/powerpoint/2010/main" val="189589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B4F5E2-4CAD-4235-B69F-AE83193A95D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b="1"/>
            </a:lvl1pPr>
          </a:lstStyle>
          <a:p>
            <a:fld id="{E9B2BF27-293A-A243-BC10-C100896CCE91}" type="slidenum">
              <a:rPr lang="en-US"/>
              <a:pPr/>
              <a:t>‹#›</a:t>
            </a:fld>
            <a:endParaRPr lang="en-US"/>
          </a:p>
        </p:txBody>
      </p:sp>
    </p:spTree>
    <p:extLst>
      <p:ext uri="{BB962C8B-B14F-4D97-AF65-F5344CB8AC3E}">
        <p14:creationId xmlns:p14="http://schemas.microsoft.com/office/powerpoint/2010/main" val="10054062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b="1"/>
            </a:lvl1pPr>
          </a:lstStyle>
          <a:p>
            <a:fld id="{C15E167F-0948-E941-9635-6BA74FC9F639}" type="slidenum">
              <a:rPr lang="en-US"/>
              <a:pPr/>
              <a:t>‹#›</a:t>
            </a:fld>
            <a:endParaRPr lang="en-US"/>
          </a:p>
        </p:txBody>
      </p:sp>
    </p:spTree>
    <p:extLst>
      <p:ext uri="{BB962C8B-B14F-4D97-AF65-F5344CB8AC3E}">
        <p14:creationId xmlns:p14="http://schemas.microsoft.com/office/powerpoint/2010/main" val="3510567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a:lvl1pPr>
          </a:lstStyle>
          <a:p>
            <a:fld id="{5D106001-F273-0342-A44D-44B7B0C5F827}" type="slidenum">
              <a:rPr lang="en-US"/>
              <a:pPr/>
              <a:t>‹#›</a:t>
            </a:fld>
            <a:endParaRPr lang="en-US"/>
          </a:p>
        </p:txBody>
      </p:sp>
    </p:spTree>
    <p:extLst>
      <p:ext uri="{BB962C8B-B14F-4D97-AF65-F5344CB8AC3E}">
        <p14:creationId xmlns:p14="http://schemas.microsoft.com/office/powerpoint/2010/main" val="799181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a:lvl1pPr>
          </a:lstStyle>
          <a:p>
            <a:fld id="{FC454A66-1B6D-6647-AE86-42C45777E8C8}" type="slidenum">
              <a:rPr lang="en-US"/>
              <a:pPr/>
              <a:t>‹#›</a:t>
            </a:fld>
            <a:endParaRPr lang="en-US"/>
          </a:p>
        </p:txBody>
      </p:sp>
    </p:spTree>
    <p:extLst>
      <p:ext uri="{BB962C8B-B14F-4D97-AF65-F5344CB8AC3E}">
        <p14:creationId xmlns:p14="http://schemas.microsoft.com/office/powerpoint/2010/main" val="18684938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lvl1pPr>
          </a:lstStyle>
          <a:p>
            <a:fld id="{6D387BA8-ABE4-D045-9152-D93C29CA3113}" type="slidenum">
              <a:rPr lang="en-US"/>
              <a:pPr/>
              <a:t>‹#›</a:t>
            </a:fld>
            <a:endParaRPr lang="en-US"/>
          </a:p>
        </p:txBody>
      </p:sp>
    </p:spTree>
    <p:extLst>
      <p:ext uri="{BB962C8B-B14F-4D97-AF65-F5344CB8AC3E}">
        <p14:creationId xmlns:p14="http://schemas.microsoft.com/office/powerpoint/2010/main" val="975837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lvl1pPr>
          </a:lstStyle>
          <a:p>
            <a:fld id="{E1A2CDA5-E155-B142-BFB2-8DD1A8705A25}" type="slidenum">
              <a:rPr lang="en-US"/>
              <a:pPr/>
              <a:t>‹#›</a:t>
            </a:fld>
            <a:endParaRPr lang="en-US"/>
          </a:p>
        </p:txBody>
      </p:sp>
    </p:spTree>
    <p:extLst>
      <p:ext uri="{BB962C8B-B14F-4D97-AF65-F5344CB8AC3E}">
        <p14:creationId xmlns:p14="http://schemas.microsoft.com/office/powerpoint/2010/main" val="2705671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lvl1pPr>
          </a:lstStyle>
          <a:p>
            <a:fld id="{5CCAB56A-DAF5-2A4D-AD60-4131F9DB9111}" type="slidenum">
              <a:rPr lang="en-US"/>
              <a:pPr/>
              <a:t>‹#›</a:t>
            </a:fld>
            <a:endParaRPr lang="en-US"/>
          </a:p>
        </p:txBody>
      </p:sp>
    </p:spTree>
    <p:extLst>
      <p:ext uri="{BB962C8B-B14F-4D97-AF65-F5344CB8AC3E}">
        <p14:creationId xmlns:p14="http://schemas.microsoft.com/office/powerpoint/2010/main" val="759864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a:lvl1pPr>
          </a:lstStyle>
          <a:p>
            <a:fld id="{7F06054D-75FE-F248-B96F-DF3AC3D2A19F}" type="slidenum">
              <a:rPr lang="en-US"/>
              <a:pPr/>
              <a:t>‹#›</a:t>
            </a:fld>
            <a:endParaRPr lang="en-US"/>
          </a:p>
        </p:txBody>
      </p:sp>
    </p:spTree>
    <p:extLst>
      <p:ext uri="{BB962C8B-B14F-4D97-AF65-F5344CB8AC3E}">
        <p14:creationId xmlns:p14="http://schemas.microsoft.com/office/powerpoint/2010/main" val="747473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a:lvl1pPr>
          </a:lstStyle>
          <a:p>
            <a:fld id="{6C3EF86E-70D6-FE41-9C53-5836A4A8C4AB}" type="slidenum">
              <a:rPr lang="en-US"/>
              <a:pPr/>
              <a:t>‹#›</a:t>
            </a:fld>
            <a:endParaRPr lang="en-US"/>
          </a:p>
        </p:txBody>
      </p:sp>
    </p:spTree>
    <p:extLst>
      <p:ext uri="{BB962C8B-B14F-4D97-AF65-F5344CB8AC3E}">
        <p14:creationId xmlns:p14="http://schemas.microsoft.com/office/powerpoint/2010/main" val="3645582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a:spcBef>
                <a:spcPct val="20000"/>
              </a:spcBef>
              <a:defRPr b="1">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a:lvl1pPr>
          </a:lstStyle>
          <a:p>
            <a:fld id="{CAC4640F-34E2-3943-9C58-19B2D8B9A1A8}" type="slidenum">
              <a:rPr lang="en-US"/>
              <a:pPr/>
              <a:t>‹#›</a:t>
            </a:fld>
            <a:endParaRPr lang="en-US"/>
          </a:p>
        </p:txBody>
      </p:sp>
    </p:spTree>
    <p:extLst>
      <p:ext uri="{BB962C8B-B14F-4D97-AF65-F5344CB8AC3E}">
        <p14:creationId xmlns:p14="http://schemas.microsoft.com/office/powerpoint/2010/main" val="401190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EFF7BE-9CFD-47E1-9E66-20BCA2E988E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a:solidFill>
                  <a:srgbClr val="FFFF00"/>
                </a:solidFill>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lgn="l">
              <a:spcBef>
                <a:spcPct val="20000"/>
              </a:spcBef>
              <a:defRPr b="1">
                <a:solidFill>
                  <a:srgbClr val="FFFF00"/>
                </a:solidFill>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a:lvl1pPr>
          </a:lstStyle>
          <a:p>
            <a:fld id="{356DA96C-2E63-8C4E-A976-881410A8600F}" type="slidenum">
              <a:rPr lang="en-US"/>
              <a:pPr/>
              <a:t>‹#›</a:t>
            </a:fld>
            <a:endParaRPr lang="en-US"/>
          </a:p>
        </p:txBody>
      </p:sp>
    </p:spTree>
    <p:extLst>
      <p:ext uri="{BB962C8B-B14F-4D97-AF65-F5344CB8AC3E}">
        <p14:creationId xmlns:p14="http://schemas.microsoft.com/office/powerpoint/2010/main" val="17763624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2A5B4D-B223-4983-82D2-BE689A208EF9}"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4219323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202B7A-E553-40FB-8B3F-3C8CE10976FF}"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27864805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836E2F-07DB-4AB8-B255-376902902A9F}"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42816372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AB9EB5-B80D-4E95-B783-EFF225220A64}"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7043922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9323AD-EC59-42B7-86E6-068D76001C6D}"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613952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F64E2E-0036-46C6-8C39-A9036646B7B2}"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616645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2CAA0C-EA92-4DCF-B78F-EB091A8D1726}"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23298292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BF2B7B-0CE7-456B-966A-A5DC8DCDC2AB}"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8106875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2D0D30-2D90-44D7-922D-3DA2F436AD99}"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3162627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F05806-BA6B-4CA9-A644-AA41553336D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AD3197-25DC-4235-B92F-FABC5EFB14E7}"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733540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AFD4F9-3425-4D90-A64B-938483E565E5}"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22166642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870C41-526F-42C6-9DE1-4736602A1D63}"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28617032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D82CAE-997A-4AE1-AA0C-13CEEDC6E91B}"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1194008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BE267-DADE-CE40-9D02-9636D05981B8}" type="slidenum">
              <a:rPr lang="en-US"/>
              <a:pPr>
                <a:defRPr/>
              </a:pPr>
              <a:t>‹#›</a:t>
            </a:fld>
            <a:endParaRPr lang="en-US"/>
          </a:p>
        </p:txBody>
      </p:sp>
    </p:spTree>
    <p:extLst>
      <p:ext uri="{BB962C8B-B14F-4D97-AF65-F5344CB8AC3E}">
        <p14:creationId xmlns:p14="http://schemas.microsoft.com/office/powerpoint/2010/main" val="170533988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27571A-69DF-E648-AB3B-C9CA7714B0B9}" type="slidenum">
              <a:rPr lang="en-US"/>
              <a:pPr>
                <a:defRPr/>
              </a:pPr>
              <a:t>‹#›</a:t>
            </a:fld>
            <a:endParaRPr lang="en-US"/>
          </a:p>
        </p:txBody>
      </p:sp>
    </p:spTree>
    <p:extLst>
      <p:ext uri="{BB962C8B-B14F-4D97-AF65-F5344CB8AC3E}">
        <p14:creationId xmlns:p14="http://schemas.microsoft.com/office/powerpoint/2010/main" val="279280944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A8DE-9378-E849-96C2-CFACFE9323E1}" type="slidenum">
              <a:rPr lang="en-US"/>
              <a:pPr>
                <a:defRPr/>
              </a:pPr>
              <a:t>‹#›</a:t>
            </a:fld>
            <a:endParaRPr lang="en-US"/>
          </a:p>
        </p:txBody>
      </p:sp>
    </p:spTree>
    <p:extLst>
      <p:ext uri="{BB962C8B-B14F-4D97-AF65-F5344CB8AC3E}">
        <p14:creationId xmlns:p14="http://schemas.microsoft.com/office/powerpoint/2010/main" val="3603493708"/>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8F2D4C-60ED-7D4A-8AD4-D9F477731EBB}" type="slidenum">
              <a:rPr lang="en-US"/>
              <a:pPr>
                <a:defRPr/>
              </a:pPr>
              <a:t>‹#›</a:t>
            </a:fld>
            <a:endParaRPr lang="en-US"/>
          </a:p>
        </p:txBody>
      </p:sp>
    </p:spTree>
    <p:extLst>
      <p:ext uri="{BB962C8B-B14F-4D97-AF65-F5344CB8AC3E}">
        <p14:creationId xmlns:p14="http://schemas.microsoft.com/office/powerpoint/2010/main" val="151622957"/>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A0D3E0-6FFB-374B-84FF-769EA66C0DA6}" type="slidenum">
              <a:rPr lang="en-US"/>
              <a:pPr>
                <a:defRPr/>
              </a:pPr>
              <a:t>‹#›</a:t>
            </a:fld>
            <a:endParaRPr lang="en-US"/>
          </a:p>
        </p:txBody>
      </p:sp>
    </p:spTree>
    <p:extLst>
      <p:ext uri="{BB962C8B-B14F-4D97-AF65-F5344CB8AC3E}">
        <p14:creationId xmlns:p14="http://schemas.microsoft.com/office/powerpoint/2010/main" val="3080449949"/>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53B084-1C72-2742-B8FB-BD56F1CD2C7B}" type="slidenum">
              <a:rPr lang="en-US"/>
              <a:pPr>
                <a:defRPr/>
              </a:pPr>
              <a:t>‹#›</a:t>
            </a:fld>
            <a:endParaRPr lang="en-US"/>
          </a:p>
        </p:txBody>
      </p:sp>
    </p:spTree>
    <p:extLst>
      <p:ext uri="{BB962C8B-B14F-4D97-AF65-F5344CB8AC3E}">
        <p14:creationId xmlns:p14="http://schemas.microsoft.com/office/powerpoint/2010/main" val="110865466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8ADBE9-DCE3-46B5-998E-54B8CC14A13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F39D96-3F92-7E4A-8780-4286202ADDEC}" type="slidenum">
              <a:rPr lang="en-US"/>
              <a:pPr>
                <a:defRPr/>
              </a:pPr>
              <a:t>‹#›</a:t>
            </a:fld>
            <a:endParaRPr lang="en-US"/>
          </a:p>
        </p:txBody>
      </p:sp>
    </p:spTree>
    <p:extLst>
      <p:ext uri="{BB962C8B-B14F-4D97-AF65-F5344CB8AC3E}">
        <p14:creationId xmlns:p14="http://schemas.microsoft.com/office/powerpoint/2010/main" val="1070837862"/>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92217C-2A85-9847-90DA-24A12FE0320D}" type="slidenum">
              <a:rPr lang="en-US"/>
              <a:pPr>
                <a:defRPr/>
              </a:pPr>
              <a:t>‹#›</a:t>
            </a:fld>
            <a:endParaRPr lang="en-US"/>
          </a:p>
        </p:txBody>
      </p:sp>
    </p:spTree>
    <p:extLst>
      <p:ext uri="{BB962C8B-B14F-4D97-AF65-F5344CB8AC3E}">
        <p14:creationId xmlns:p14="http://schemas.microsoft.com/office/powerpoint/2010/main" val="4282540807"/>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FFC55B-FCE8-7B44-9EF3-A6E3B0E8BCCF}" type="slidenum">
              <a:rPr lang="en-US"/>
              <a:pPr>
                <a:defRPr/>
              </a:pPr>
              <a:t>‹#›</a:t>
            </a:fld>
            <a:endParaRPr lang="en-US"/>
          </a:p>
        </p:txBody>
      </p:sp>
    </p:spTree>
    <p:extLst>
      <p:ext uri="{BB962C8B-B14F-4D97-AF65-F5344CB8AC3E}">
        <p14:creationId xmlns:p14="http://schemas.microsoft.com/office/powerpoint/2010/main" val="383506066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347752-E854-0C45-9FBA-2A2955794D48}" type="slidenum">
              <a:rPr lang="en-US"/>
              <a:pPr>
                <a:defRPr/>
              </a:pPr>
              <a:t>‹#›</a:t>
            </a:fld>
            <a:endParaRPr lang="en-US"/>
          </a:p>
        </p:txBody>
      </p:sp>
    </p:spTree>
    <p:extLst>
      <p:ext uri="{BB962C8B-B14F-4D97-AF65-F5344CB8AC3E}">
        <p14:creationId xmlns:p14="http://schemas.microsoft.com/office/powerpoint/2010/main" val="3555394316"/>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5240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1390A5-6898-7242-A31D-588562AD52C8}" type="slidenum">
              <a:rPr lang="en-US"/>
              <a:pPr>
                <a:defRPr/>
              </a:pPr>
              <a:t>‹#›</a:t>
            </a:fld>
            <a:endParaRPr lang="en-US"/>
          </a:p>
        </p:txBody>
      </p:sp>
    </p:spTree>
    <p:extLst>
      <p:ext uri="{BB962C8B-B14F-4D97-AF65-F5344CB8AC3E}">
        <p14:creationId xmlns:p14="http://schemas.microsoft.com/office/powerpoint/2010/main" val="411511439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371600"/>
            <a:ext cx="7772400" cy="4876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A5CD7A-30DE-0B48-88FD-74E15429B5DA}" type="slidenum">
              <a:rPr lang="en-US"/>
              <a:pPr>
                <a:defRPr/>
              </a:pPr>
              <a:t>‹#›</a:t>
            </a:fld>
            <a:endParaRPr lang="en-US"/>
          </a:p>
        </p:txBody>
      </p:sp>
    </p:spTree>
    <p:extLst>
      <p:ext uri="{BB962C8B-B14F-4D97-AF65-F5344CB8AC3E}">
        <p14:creationId xmlns:p14="http://schemas.microsoft.com/office/powerpoint/2010/main" val="195275011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AC847-B8EF-0949-A01A-F59A18EFD2C3}" type="slidenum">
              <a:rPr lang="en-US"/>
              <a:pPr>
                <a:defRPr/>
              </a:pPr>
              <a:t>‹#›</a:t>
            </a:fld>
            <a:endParaRPr lang="en-US"/>
          </a:p>
        </p:txBody>
      </p:sp>
    </p:spTree>
    <p:extLst>
      <p:ext uri="{BB962C8B-B14F-4D97-AF65-F5344CB8AC3E}">
        <p14:creationId xmlns:p14="http://schemas.microsoft.com/office/powerpoint/2010/main" val="38222559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E6B08-BFA1-4295-B3E1-9B5F173A986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1106464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C25C0B-B255-4EED-97F0-3222E3AC60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0012844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97B979-6306-4FDA-BEF8-58B53B561B2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216592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slideLayout" Target="../slideLayouts/slideLayout138.xml"/><Relationship Id="rId13" Type="http://schemas.openxmlformats.org/officeDocument/2006/relationships/slideLayout" Target="../slideLayouts/slideLayout139.xml"/><Relationship Id="rId14" Type="http://schemas.openxmlformats.org/officeDocument/2006/relationships/slideLayout" Target="../slideLayouts/slideLayout140.xml"/><Relationship Id="rId15" Type="http://schemas.openxmlformats.org/officeDocument/2006/relationships/theme" Target="../theme/theme10.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theme" Target="../theme/theme11.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slideLayout" Target="../slideLayouts/slideLayout164.xml"/><Relationship Id="rId13" Type="http://schemas.openxmlformats.org/officeDocument/2006/relationships/slideLayout" Target="../slideLayouts/slideLayout165.xml"/><Relationship Id="rId14" Type="http://schemas.openxmlformats.org/officeDocument/2006/relationships/theme" Target="../theme/theme12.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slideLayout" Target="../slideLayouts/slideLayout177.xml"/><Relationship Id="rId13" Type="http://schemas.openxmlformats.org/officeDocument/2006/relationships/slideLayout" Target="../slideLayouts/slideLayout178.xml"/><Relationship Id="rId14" Type="http://schemas.openxmlformats.org/officeDocument/2006/relationships/slideLayout" Target="../slideLayouts/slideLayout179.xml"/><Relationship Id="rId15" Type="http://schemas.openxmlformats.org/officeDocument/2006/relationships/slideLayout" Target="../slideLayouts/slideLayout180.xml"/><Relationship Id="rId16" Type="http://schemas.openxmlformats.org/officeDocument/2006/relationships/theme" Target="../theme/theme13.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slideLayout" Target="../slideLayouts/slideLayout70.xml"/><Relationship Id="rId17" Type="http://schemas.openxmlformats.org/officeDocument/2006/relationships/theme" Target="../theme/theme5.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theme" Target="../theme/theme6.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slideLayout" Target="../slideLayouts/slideLayout110.xml"/><Relationship Id="rId15" Type="http://schemas.openxmlformats.org/officeDocument/2006/relationships/slideLayout" Target="../slideLayouts/slideLayout111.xml"/><Relationship Id="rId16" Type="http://schemas.openxmlformats.org/officeDocument/2006/relationships/theme" Target="../theme/theme8.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slideLayout" Target="../slideLayouts/slideLayout123.xml"/><Relationship Id="rId13" Type="http://schemas.openxmlformats.org/officeDocument/2006/relationships/slideLayout" Target="../slideLayouts/slideLayout124.xml"/><Relationship Id="rId14" Type="http://schemas.openxmlformats.org/officeDocument/2006/relationships/slideLayout" Target="../slideLayouts/slideLayout125.xml"/><Relationship Id="rId15" Type="http://schemas.openxmlformats.org/officeDocument/2006/relationships/slideLayout" Target="../slideLayouts/slideLayout126.xml"/><Relationship Id="rId16" Type="http://schemas.openxmlformats.org/officeDocument/2006/relationships/theme" Target="../theme/theme9.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p>
        </p:txBody>
      </p:sp>
      <p:sp>
        <p:nvSpPr>
          <p:cNvPr id="31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1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E78E692-AEF9-49BE-BA10-E7CDA87FCBB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3716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FFFFFF"/>
                </a:solidFill>
                <a:latin typeface="Times New Roman" pitchFamily="18" charset="0"/>
                <a:ea typeface="+mn-ea"/>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FFFFFF"/>
                </a:solidFill>
                <a:latin typeface="Times New Roman" pitchFamily="18" charset="0"/>
                <a:ea typeface="+mn-ea"/>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fld id="{EEFD2A58-727B-5F46-94C3-D95A80EF165C}" type="slidenum">
              <a:rPr lang="en-US" smtClean="0">
                <a:latin typeface="Times New Roman" charset="0"/>
                <a:ea typeface="MS PGothic" charset="0"/>
                <a:cs typeface="MS PGothic" charset="0"/>
              </a:rPr>
              <a:pPr/>
              <a:t>‹#›</a:t>
            </a:fld>
            <a:endParaRPr lang="en-US" smtClean="0">
              <a:latin typeface="Times New Roman" charset="0"/>
              <a:ea typeface="MS PGothic" charset="0"/>
              <a:cs typeface="MS PGothic" charset="0"/>
            </a:endParaRPr>
          </a:p>
        </p:txBody>
      </p:sp>
    </p:spTree>
    <p:extLst>
      <p:ext uri="{BB962C8B-B14F-4D97-AF65-F5344CB8AC3E}">
        <p14:creationId xmlns:p14="http://schemas.microsoft.com/office/powerpoint/2010/main" val="2430164566"/>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Lst>
  <p:transition xmlns:p14="http://schemas.microsoft.com/office/powerpoint/2010/main"/>
  <p:txStyles>
    <p:titleStyle>
      <a:lvl1pPr algn="ctr" rtl="0" eaLnBrk="0" fontAlgn="base" hangingPunct="0">
        <a:spcBef>
          <a:spcPct val="0"/>
        </a:spcBef>
        <a:spcAft>
          <a:spcPct val="0"/>
        </a:spcAft>
        <a:defRPr sz="3200" b="1">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3200" b="1">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3200" b="1">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3200" b="1">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3200" b="1">
          <a:solidFill>
            <a:schemeClr val="tx2"/>
          </a:solidFill>
          <a:latin typeface="Times New Roman" pitchFamily="18" charset="0"/>
          <a:ea typeface="MS PGothic" pitchFamily="34" charset="-128"/>
          <a:cs typeface="MS PGothic" charset="0"/>
        </a:defRPr>
      </a:lvl5pPr>
      <a:lvl6pPr marL="457200" algn="ctr" rtl="0" fontAlgn="base">
        <a:spcBef>
          <a:spcPct val="0"/>
        </a:spcBef>
        <a:spcAft>
          <a:spcPct val="0"/>
        </a:spcAft>
        <a:defRPr sz="3200" b="1">
          <a:solidFill>
            <a:schemeClr val="tx2"/>
          </a:solidFill>
          <a:latin typeface="Times New Roman" pitchFamily="18" charset="0"/>
        </a:defRPr>
      </a:lvl6pPr>
      <a:lvl7pPr marL="914400" algn="ctr" rtl="0" fontAlgn="base">
        <a:spcBef>
          <a:spcPct val="0"/>
        </a:spcBef>
        <a:spcAft>
          <a:spcPct val="0"/>
        </a:spcAft>
        <a:defRPr sz="3200" b="1">
          <a:solidFill>
            <a:schemeClr val="tx2"/>
          </a:solidFill>
          <a:latin typeface="Times New Roman" pitchFamily="18" charset="0"/>
        </a:defRPr>
      </a:lvl7pPr>
      <a:lvl8pPr marL="1371600" algn="ctr" rtl="0" fontAlgn="base">
        <a:spcBef>
          <a:spcPct val="0"/>
        </a:spcBef>
        <a:spcAft>
          <a:spcPct val="0"/>
        </a:spcAft>
        <a:defRPr sz="3200" b="1">
          <a:solidFill>
            <a:schemeClr val="tx2"/>
          </a:solidFill>
          <a:latin typeface="Times New Roman" pitchFamily="18" charset="0"/>
        </a:defRPr>
      </a:lvl8pPr>
      <a:lvl9pPr marL="1828800" algn="ctr" rtl="0" fontAlgn="base">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2600">
          <a:solidFill>
            <a:schemeClr val="tx2"/>
          </a:solidFill>
          <a:latin typeface="+mn-lt"/>
        </a:defRPr>
      </a:lvl6pPr>
      <a:lvl7pPr marL="2971800" indent="-228600" algn="l" rtl="0" fontAlgn="base">
        <a:spcBef>
          <a:spcPct val="20000"/>
        </a:spcBef>
        <a:spcAft>
          <a:spcPct val="0"/>
        </a:spcAft>
        <a:buChar char="»"/>
        <a:defRPr sz="2600">
          <a:solidFill>
            <a:schemeClr val="tx2"/>
          </a:solidFill>
          <a:latin typeface="+mn-lt"/>
        </a:defRPr>
      </a:lvl7pPr>
      <a:lvl8pPr marL="3429000" indent="-228600" algn="l" rtl="0" fontAlgn="base">
        <a:spcBef>
          <a:spcPct val="20000"/>
        </a:spcBef>
        <a:spcAft>
          <a:spcPct val="0"/>
        </a:spcAft>
        <a:buChar char="»"/>
        <a:defRPr sz="2600">
          <a:solidFill>
            <a:schemeClr val="tx2"/>
          </a:solidFill>
          <a:latin typeface="+mn-lt"/>
        </a:defRPr>
      </a:lvl8pPr>
      <a:lvl9pPr marL="3886200" indent="-228600" algn="l" rtl="0" fontAlgn="base">
        <a:spcBef>
          <a:spcPct val="20000"/>
        </a:spcBef>
        <a:spcAft>
          <a:spcPct val="0"/>
        </a:spcAft>
        <a:buChar char="»"/>
        <a:defRPr sz="2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69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Times New Roman" pitchFamily="18" charset="0"/>
                <a:ea typeface="ＭＳ Ｐゴシック" pitchFamily="34" charset="-128"/>
                <a:cs typeface="Times New Roman" pitchFamily="18" charset="0"/>
              </a:defRPr>
            </a:lvl1pPr>
          </a:lstStyle>
          <a:p>
            <a:pPr>
              <a:defRPr/>
            </a:pPr>
            <a:endParaRPr lang="en-US">
              <a:solidFill>
                <a:srgbClr val="FFFF00"/>
              </a:solidFill>
            </a:endParaRPr>
          </a:p>
        </p:txBody>
      </p:sp>
      <p:sp>
        <p:nvSpPr>
          <p:cNvPr id="806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ea typeface="ＭＳ Ｐゴシック" pitchFamily="34" charset="-128"/>
                <a:cs typeface="Times New Roman" pitchFamily="18" charset="0"/>
              </a:defRPr>
            </a:lvl1pPr>
          </a:lstStyle>
          <a:p>
            <a:pPr>
              <a:defRPr/>
            </a:pPr>
            <a:endParaRPr lang="en-US">
              <a:solidFill>
                <a:srgbClr val="FFFF00"/>
              </a:solidFill>
            </a:endParaRPr>
          </a:p>
        </p:txBody>
      </p:sp>
      <p:sp>
        <p:nvSpPr>
          <p:cNvPr id="8069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cs typeface="ＭＳ Ｐゴシック" charset="0"/>
              </a:defRPr>
            </a:lvl1pPr>
          </a:lstStyle>
          <a:p>
            <a:fld id="{C92A4C76-1097-BF47-90B7-53FE7F788BB7}" type="slidenum">
              <a:rPr lang="en-US">
                <a:solidFill>
                  <a:srgbClr val="FFFF00"/>
                </a:solidFill>
                <a:latin typeface="Times New Roman" charset="0"/>
                <a:ea typeface="ＭＳ Ｐゴシック" charset="0"/>
              </a:rPr>
              <a:pPr/>
              <a:t>‹#›</a:t>
            </a:fld>
            <a:endParaRPr lang="en-US">
              <a:solidFill>
                <a:srgbClr val="FFFF00"/>
              </a:solidFill>
              <a:latin typeface="Times New Roman" charset="0"/>
              <a:ea typeface="ＭＳ Ｐゴシック" charset="0"/>
            </a:endParaRPr>
          </a:p>
        </p:txBody>
      </p:sp>
    </p:spTree>
    <p:extLst>
      <p:ext uri="{BB962C8B-B14F-4D97-AF65-F5344CB8AC3E}">
        <p14:creationId xmlns:p14="http://schemas.microsoft.com/office/powerpoint/2010/main" val="1500635266"/>
      </p:ext>
    </p:extLst>
  </p:cSld>
  <p:clrMap bg1="dk2" tx1="lt1" bg2="dk1" tx2="lt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defRPr>
            </a:lvl1pPr>
          </a:lstStyle>
          <a:p>
            <a:pPr>
              <a:defRPr/>
            </a:pPr>
            <a:endParaRPr lang="en-US">
              <a:solidFill>
                <a:srgbClr val="FFFF00"/>
              </a:solidFill>
            </a:endParaRPr>
          </a:p>
        </p:txBody>
      </p:sp>
      <p:sp>
        <p:nvSpPr>
          <p:cNvPr id="266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endParaRPr lang="en-US">
              <a:solidFill>
                <a:srgbClr val="FFFF00"/>
              </a:solidFill>
            </a:endParaRPr>
          </a:p>
        </p:txBody>
      </p:sp>
      <p:sp>
        <p:nvSpPr>
          <p:cNvPr id="266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FCEFDAEE-E5D0-44E5-99F8-13A7C6E0152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030670353"/>
      </p:ext>
    </p:extLst>
  </p:cSld>
  <p:clrMap bg1="dk2" tx1="lt1" bg2="dk1" tx2="lt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solidFill>
                <a:srgbClr val="FFFF00"/>
              </a:solidFill>
            </a:endParaRPr>
          </a:p>
        </p:txBody>
      </p:sp>
      <p:sp>
        <p:nvSpPr>
          <p:cNvPr id="31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FFFF00"/>
              </a:solidFill>
            </a:endParaRPr>
          </a:p>
        </p:txBody>
      </p:sp>
      <p:sp>
        <p:nvSpPr>
          <p:cNvPr id="31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F9F9EA7-8C11-47A3-8E0D-EB42F9B25A1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00971636"/>
      </p:ext>
    </p:extLst>
  </p:cSld>
  <p:clrMap bg1="dk2" tx1="lt1" bg2="dk1" tx2="lt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 id="2147484253" r:id="rId13"/>
    <p:sldLayoutId id="2147484254" r:id="rId14"/>
    <p:sldLayoutId id="214748425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defRPr>
            </a:lvl1pPr>
          </a:lstStyle>
          <a:p>
            <a:pPr>
              <a:defRPr/>
            </a:pPr>
            <a:endParaRPr lang="en-US"/>
          </a:p>
        </p:txBody>
      </p:sp>
      <p:sp>
        <p:nvSpPr>
          <p:cNvPr id="266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endParaRPr lang="en-US"/>
          </a:p>
        </p:txBody>
      </p:sp>
      <p:sp>
        <p:nvSpPr>
          <p:cNvPr id="266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FCEFDAEE-E5D0-44E5-99F8-13A7C6E015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096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8435" name="Rectangle 3"/>
          <p:cNvSpPr>
            <a:spLocks noGrp="1" noChangeArrowheads="1"/>
          </p:cNvSpPr>
          <p:nvPr>
            <p:ph type="body" idx="1"/>
          </p:nvPr>
        </p:nvSpPr>
        <p:spPr bwMode="auto">
          <a:xfrm>
            <a:off x="685800" y="13716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2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FFFFFF"/>
                </a:solidFill>
                <a:ea typeface="+mn-ea"/>
                <a:cs typeface="Times New Roman" pitchFamily="18" charset="0"/>
              </a:defRPr>
            </a:lvl1pPr>
          </a:lstStyle>
          <a:p>
            <a:pPr>
              <a:defRPr/>
            </a:pPr>
            <a:endParaRPr lang="en-US"/>
          </a:p>
        </p:txBody>
      </p:sp>
      <p:sp>
        <p:nvSpPr>
          <p:cNvPr id="392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FFFFFF"/>
                </a:solidFill>
                <a:ea typeface="+mn-ea"/>
                <a:cs typeface="Times New Roman" pitchFamily="18" charset="0"/>
              </a:defRPr>
            </a:lvl1pPr>
          </a:lstStyle>
          <a:p>
            <a:pPr>
              <a:defRPr/>
            </a:pPr>
            <a:endParaRPr lang="en-US"/>
          </a:p>
        </p:txBody>
      </p:sp>
      <p:sp>
        <p:nvSpPr>
          <p:cNvPr id="392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FFFFFF"/>
                </a:solidFill>
                <a:ea typeface="+mn-ea"/>
                <a:cs typeface="Times New Roman" pitchFamily="18" charset="0"/>
              </a:defRPr>
            </a:lvl1pPr>
          </a:lstStyle>
          <a:p>
            <a:pPr>
              <a:defRPr/>
            </a:pPr>
            <a:fld id="{9673616A-6170-485B-AF0E-ADB888C7D491}" type="slidenum">
              <a:rPr lang="en-US"/>
              <a:pPr>
                <a:defRPr/>
              </a:pPr>
              <a:t>‹#›</a:t>
            </a:fld>
            <a:endParaRPr lang="en-US"/>
          </a:p>
        </p:txBody>
      </p:sp>
    </p:spTree>
    <p:extLst>
      <p:ext uri="{BB962C8B-B14F-4D97-AF65-F5344CB8AC3E}">
        <p14:creationId xmlns:p14="http://schemas.microsoft.com/office/powerpoint/2010/main" val="304866898"/>
      </p:ext>
    </p:extLst>
  </p:cSld>
  <p:clrMap bg1="dk2" tx1="lt1" bg2="dk1"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Lst>
  <p:transition xmlns:p14="http://schemas.microsoft.com/office/powerpoint/2010/main"/>
  <p:hf sldNum="0"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fontAlgn="base">
        <a:spcBef>
          <a:spcPct val="0"/>
        </a:spcBef>
        <a:spcAft>
          <a:spcPct val="0"/>
        </a:spcAft>
        <a:defRPr sz="3200" b="1">
          <a:solidFill>
            <a:schemeClr val="tx2"/>
          </a:solidFill>
          <a:latin typeface="Times New Roman" pitchFamily="18" charset="0"/>
        </a:defRPr>
      </a:lvl6pPr>
      <a:lvl7pPr marL="914400" algn="ctr" rtl="0" fontAlgn="base">
        <a:spcBef>
          <a:spcPct val="0"/>
        </a:spcBef>
        <a:spcAft>
          <a:spcPct val="0"/>
        </a:spcAft>
        <a:defRPr sz="3200" b="1">
          <a:solidFill>
            <a:schemeClr val="tx2"/>
          </a:solidFill>
          <a:latin typeface="Times New Roman" pitchFamily="18" charset="0"/>
        </a:defRPr>
      </a:lvl7pPr>
      <a:lvl8pPr marL="1371600" algn="ctr" rtl="0" fontAlgn="base">
        <a:spcBef>
          <a:spcPct val="0"/>
        </a:spcBef>
        <a:spcAft>
          <a:spcPct val="0"/>
        </a:spcAft>
        <a:defRPr sz="3200" b="1">
          <a:solidFill>
            <a:schemeClr val="tx2"/>
          </a:solidFill>
          <a:latin typeface="Times New Roman" pitchFamily="18" charset="0"/>
        </a:defRPr>
      </a:lvl8pPr>
      <a:lvl9pPr marL="1828800" algn="ctr" rtl="0" fontAlgn="base">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2"/>
          </a:solidFill>
          <a:latin typeface="+mn-lt"/>
        </a:defRPr>
      </a:lvl2pPr>
      <a:lvl3pPr marL="1143000" indent="-228600" algn="l" rtl="0" eaLnBrk="0" fontAlgn="base" hangingPunct="0">
        <a:spcBef>
          <a:spcPct val="20000"/>
        </a:spcBef>
        <a:spcAft>
          <a:spcPct val="0"/>
        </a:spcAft>
        <a:buChar char="•"/>
        <a:defRPr sz="2600">
          <a:solidFill>
            <a:schemeClr val="tx2"/>
          </a:solidFill>
          <a:latin typeface="+mn-lt"/>
        </a:defRPr>
      </a:lvl3pPr>
      <a:lvl4pPr marL="1600200" indent="-228600" algn="l" rtl="0" eaLnBrk="0" fontAlgn="base" hangingPunct="0">
        <a:spcBef>
          <a:spcPct val="20000"/>
        </a:spcBef>
        <a:spcAft>
          <a:spcPct val="0"/>
        </a:spcAft>
        <a:buChar char="–"/>
        <a:defRPr sz="2600">
          <a:solidFill>
            <a:schemeClr val="tx2"/>
          </a:solidFill>
          <a:latin typeface="+mn-lt"/>
        </a:defRPr>
      </a:lvl4pPr>
      <a:lvl5pPr marL="2057400" indent="-228600" algn="l" rtl="0" eaLnBrk="0" fontAlgn="base" hangingPunct="0">
        <a:spcBef>
          <a:spcPct val="20000"/>
        </a:spcBef>
        <a:spcAft>
          <a:spcPct val="0"/>
        </a:spcAft>
        <a:buChar char="»"/>
        <a:defRPr sz="2600">
          <a:solidFill>
            <a:schemeClr val="tx2"/>
          </a:solidFill>
          <a:latin typeface="+mn-lt"/>
        </a:defRPr>
      </a:lvl5pPr>
      <a:lvl6pPr marL="2514600" indent="-228600" algn="l" rtl="0" fontAlgn="base">
        <a:spcBef>
          <a:spcPct val="20000"/>
        </a:spcBef>
        <a:spcAft>
          <a:spcPct val="0"/>
        </a:spcAft>
        <a:buChar char="»"/>
        <a:defRPr sz="2600">
          <a:solidFill>
            <a:schemeClr val="tx2"/>
          </a:solidFill>
          <a:latin typeface="+mn-lt"/>
        </a:defRPr>
      </a:lvl6pPr>
      <a:lvl7pPr marL="2971800" indent="-228600" algn="l" rtl="0" fontAlgn="base">
        <a:spcBef>
          <a:spcPct val="20000"/>
        </a:spcBef>
        <a:spcAft>
          <a:spcPct val="0"/>
        </a:spcAft>
        <a:buChar char="»"/>
        <a:defRPr sz="2600">
          <a:solidFill>
            <a:schemeClr val="tx2"/>
          </a:solidFill>
          <a:latin typeface="+mn-lt"/>
        </a:defRPr>
      </a:lvl7pPr>
      <a:lvl8pPr marL="3429000" indent="-228600" algn="l" rtl="0" fontAlgn="base">
        <a:spcBef>
          <a:spcPct val="20000"/>
        </a:spcBef>
        <a:spcAft>
          <a:spcPct val="0"/>
        </a:spcAft>
        <a:buChar char="»"/>
        <a:defRPr sz="2600">
          <a:solidFill>
            <a:schemeClr val="tx2"/>
          </a:solidFill>
          <a:latin typeface="+mn-lt"/>
        </a:defRPr>
      </a:lvl8pPr>
      <a:lvl9pPr marL="3886200" indent="-228600" algn="l" rtl="0" fontAlgn="base">
        <a:spcBef>
          <a:spcPct val="20000"/>
        </a:spcBef>
        <a:spcAft>
          <a:spcPct val="0"/>
        </a:spcAft>
        <a:buChar char="»"/>
        <a:defRPr sz="2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solidFill>
                <a:srgbClr val="FFFF00"/>
              </a:solidFill>
              <a:latin typeface="Times New Roman"/>
            </a:endParaRPr>
          </a:p>
        </p:txBody>
      </p:sp>
      <p:sp>
        <p:nvSpPr>
          <p:cNvPr id="31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FFFF00"/>
              </a:solidFill>
              <a:latin typeface="Times New Roman"/>
            </a:endParaRPr>
          </a:p>
        </p:txBody>
      </p:sp>
      <p:sp>
        <p:nvSpPr>
          <p:cNvPr id="31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B6C6DE5-676C-4426-9B0C-A2F77B911217}" type="slidenum">
              <a:rPr lang="en-US">
                <a:solidFill>
                  <a:srgbClr val="FFFF00"/>
                </a:solidFill>
                <a:latin typeface="Times New Roman"/>
              </a:rPr>
              <a:pPr>
                <a:defRPr/>
              </a:pPr>
              <a:t>‹#›</a:t>
            </a:fld>
            <a:endParaRPr lang="en-US">
              <a:solidFill>
                <a:srgbClr val="FFFF00"/>
              </a:solidFill>
              <a:latin typeface="Times New Roman"/>
            </a:endParaRPr>
          </a:p>
        </p:txBody>
      </p:sp>
    </p:spTree>
    <p:extLst>
      <p:ext uri="{BB962C8B-B14F-4D97-AF65-F5344CB8AC3E}">
        <p14:creationId xmlns:p14="http://schemas.microsoft.com/office/powerpoint/2010/main" val="16739633"/>
      </p:ext>
    </p:extLst>
  </p:cSld>
  <p:clrMap bg1="dk2" tx1="lt1" bg2="dk1"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FFFF00"/>
                </a:solidFill>
                <a:latin typeface="Times New Roman" pitchFamily="18" charset="0"/>
                <a:ea typeface="+mn-ea"/>
                <a:cs typeface="Times New Roman" pitchFamily="18" charset="0"/>
              </a:defRPr>
            </a:lvl1pPr>
          </a:lstStyle>
          <a:p>
            <a:pPr>
              <a:defRPr/>
            </a:pPr>
            <a:endParaRPr lang="en-US"/>
          </a:p>
        </p:txBody>
      </p:sp>
      <p:sp>
        <p:nvSpPr>
          <p:cNvPr id="31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FFFF00"/>
                </a:solidFill>
                <a:latin typeface="Times New Roman" pitchFamily="18" charset="0"/>
                <a:ea typeface="+mn-ea"/>
                <a:cs typeface="Times New Roman" pitchFamily="18" charset="0"/>
              </a:defRPr>
            </a:lvl1pPr>
          </a:lstStyle>
          <a:p>
            <a:pPr>
              <a:defRPr/>
            </a:pPr>
            <a:endParaRPr lang="en-US"/>
          </a:p>
        </p:txBody>
      </p:sp>
      <p:sp>
        <p:nvSpPr>
          <p:cNvPr id="31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FFFF00"/>
                </a:solidFill>
                <a:cs typeface="Times New Roman" charset="0"/>
              </a:defRPr>
            </a:lvl1pPr>
          </a:lstStyle>
          <a:p>
            <a:pPr eaLnBrk="1" hangingPunct="1"/>
            <a:fld id="{643B3734-0618-CE4D-8514-B387F9193EC7}" type="slidenum">
              <a:rPr lang="en-US">
                <a:latin typeface="Times New Roman" charset="0"/>
                <a:ea typeface="ＭＳ Ｐゴシック" charset="0"/>
              </a:rPr>
              <a:pPr eaLnBrk="1" hangingPunct="1"/>
              <a:t>‹#›</a:t>
            </a:fld>
            <a:endParaRPr lang="en-US">
              <a:latin typeface="Times New Roman" charset="0"/>
              <a:ea typeface="ＭＳ Ｐゴシック" charset="0"/>
            </a:endParaRPr>
          </a:p>
        </p:txBody>
      </p:sp>
    </p:spTree>
    <p:extLst>
      <p:ext uri="{BB962C8B-B14F-4D97-AF65-F5344CB8AC3E}">
        <p14:creationId xmlns:p14="http://schemas.microsoft.com/office/powerpoint/2010/main" val="1967573881"/>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cs typeface="+mn-cs"/>
              </a:defRPr>
            </a:lvl1pPr>
          </a:lstStyle>
          <a:p>
            <a:pPr algn="l" eaLnBrk="1" hangingPunct="1">
              <a:defRPr/>
            </a:pPr>
            <a:endParaRPr lang="en-US">
              <a:solidFill>
                <a:srgbClr val="FFFF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cs typeface="+mn-cs"/>
              </a:defRPr>
            </a:lvl1pPr>
          </a:lstStyle>
          <a:p>
            <a:pPr eaLnBrk="1" hangingPunct="1">
              <a:defRPr/>
            </a:pPr>
            <a:endParaRPr lang="en-US">
              <a:solidFill>
                <a:srgbClr val="FFFF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cs typeface="+mn-cs"/>
              </a:defRPr>
            </a:lvl1pPr>
          </a:lstStyle>
          <a:p>
            <a:pPr eaLnBrk="1" hangingPunct="1">
              <a:defRPr/>
            </a:pPr>
            <a:fld id="{209448B3-E303-4773-9741-8786F77CC27A}" type="slidenum">
              <a:rPr lang="en-US">
                <a:solidFill>
                  <a:srgbClr val="FFFF00"/>
                </a:solidFill>
                <a:latin typeface="Times New Roman"/>
              </a:rPr>
              <a:pPr eaLnBrk="1" hangingPunct="1">
                <a:defRPr/>
              </a:pPr>
              <a:t>‹#›</a:t>
            </a:fld>
            <a:endParaRPr lang="en-US">
              <a:solidFill>
                <a:srgbClr val="FFFF00"/>
              </a:solidFill>
              <a:latin typeface="Times New Roman"/>
            </a:endParaRPr>
          </a:p>
        </p:txBody>
      </p:sp>
    </p:spTree>
    <p:extLst>
      <p:ext uri="{BB962C8B-B14F-4D97-AF65-F5344CB8AC3E}">
        <p14:creationId xmlns:p14="http://schemas.microsoft.com/office/powerpoint/2010/main" val="3321493939"/>
      </p:ext>
    </p:extLst>
  </p:cSld>
  <p:clrMap bg1="dk2" tx1="lt1" bg2="dk1" tx2="lt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716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Times New Roman" charset="0"/>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charset="0"/>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FF"/>
                </a:solidFill>
              </a:defRPr>
            </a:lvl1pPr>
          </a:lstStyle>
          <a:p>
            <a:pPr>
              <a:defRPr/>
            </a:pPr>
            <a:fld id="{68B9CB3F-5986-5641-9A56-AF7B93881EE0}" type="slidenum">
              <a:rPr lang="en-US">
                <a:latin typeface="Times New Roman" charset="0"/>
                <a:ea typeface="MS PGothic" charset="0"/>
                <a:cs typeface="MS PGothic" charset="0"/>
              </a:rPr>
              <a:pPr>
                <a:defRPr/>
              </a:pPr>
              <a:t>‹#›</a:t>
            </a:fld>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873885096"/>
      </p:ext>
    </p:extLst>
  </p:cSld>
  <p:clrMap bg1="dk2" tx1="lt1" bg2="dk1"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Lst>
  <p:transition xmlns:p14="http://schemas.microsoft.com/office/powerpoint/2010/main"/>
  <p:txStyles>
    <p:titleStyle>
      <a:lvl1pPr algn="ctr" rtl="0" eaLnBrk="0" fontAlgn="base" hangingPunct="0">
        <a:spcBef>
          <a:spcPct val="0"/>
        </a:spcBef>
        <a:spcAft>
          <a:spcPct val="0"/>
        </a:spcAft>
        <a:defRPr sz="3200" b="1">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3200" b="1">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3200" b="1">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3200" b="1">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3200" b="1">
          <a:solidFill>
            <a:schemeClr val="tx2"/>
          </a:solidFill>
          <a:latin typeface="Times New Roman" pitchFamily="18" charset="0"/>
          <a:ea typeface="MS PGothic" pitchFamily="34" charset="-128"/>
          <a:cs typeface="MS PGothic" charset="0"/>
        </a:defRPr>
      </a:lvl5pPr>
      <a:lvl6pPr marL="457200" algn="ctr" rtl="0" fontAlgn="base">
        <a:spcBef>
          <a:spcPct val="0"/>
        </a:spcBef>
        <a:spcAft>
          <a:spcPct val="0"/>
        </a:spcAft>
        <a:defRPr sz="3200" b="1">
          <a:solidFill>
            <a:schemeClr val="tx2"/>
          </a:solidFill>
          <a:latin typeface="Times New Roman" pitchFamily="18" charset="0"/>
        </a:defRPr>
      </a:lvl6pPr>
      <a:lvl7pPr marL="914400" algn="ctr" rtl="0" fontAlgn="base">
        <a:spcBef>
          <a:spcPct val="0"/>
        </a:spcBef>
        <a:spcAft>
          <a:spcPct val="0"/>
        </a:spcAft>
        <a:defRPr sz="3200" b="1">
          <a:solidFill>
            <a:schemeClr val="tx2"/>
          </a:solidFill>
          <a:latin typeface="Times New Roman" pitchFamily="18" charset="0"/>
        </a:defRPr>
      </a:lvl7pPr>
      <a:lvl8pPr marL="1371600" algn="ctr" rtl="0" fontAlgn="base">
        <a:spcBef>
          <a:spcPct val="0"/>
        </a:spcBef>
        <a:spcAft>
          <a:spcPct val="0"/>
        </a:spcAft>
        <a:defRPr sz="3200" b="1">
          <a:solidFill>
            <a:schemeClr val="tx2"/>
          </a:solidFill>
          <a:latin typeface="Times New Roman" pitchFamily="18" charset="0"/>
        </a:defRPr>
      </a:lvl8pPr>
      <a:lvl9pPr marL="1828800" algn="ctr" rtl="0" fontAlgn="base">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6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2600">
          <a:solidFill>
            <a:schemeClr val="tx2"/>
          </a:solidFill>
          <a:latin typeface="+mn-lt"/>
        </a:defRPr>
      </a:lvl6pPr>
      <a:lvl7pPr marL="2971800" indent="-228600" algn="l" rtl="0" fontAlgn="base">
        <a:spcBef>
          <a:spcPct val="20000"/>
        </a:spcBef>
        <a:spcAft>
          <a:spcPct val="0"/>
        </a:spcAft>
        <a:buChar char="»"/>
        <a:defRPr sz="2600">
          <a:solidFill>
            <a:schemeClr val="tx2"/>
          </a:solidFill>
          <a:latin typeface="+mn-lt"/>
        </a:defRPr>
      </a:lvl7pPr>
      <a:lvl8pPr marL="3429000" indent="-228600" algn="l" rtl="0" fontAlgn="base">
        <a:spcBef>
          <a:spcPct val="20000"/>
        </a:spcBef>
        <a:spcAft>
          <a:spcPct val="0"/>
        </a:spcAft>
        <a:buChar char="»"/>
        <a:defRPr sz="2600">
          <a:solidFill>
            <a:schemeClr val="tx2"/>
          </a:solidFill>
          <a:latin typeface="+mn-lt"/>
        </a:defRPr>
      </a:lvl8pPr>
      <a:lvl9pPr marL="3886200" indent="-228600" algn="l" rtl="0" fontAlgn="base">
        <a:spcBef>
          <a:spcPct val="20000"/>
        </a:spcBef>
        <a:spcAft>
          <a:spcPct val="0"/>
        </a:spcAft>
        <a:buChar char="»"/>
        <a:defRPr sz="2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solidFill>
                <a:srgbClr val="FFFF00"/>
              </a:solidFill>
            </a:endParaRPr>
          </a:p>
        </p:txBody>
      </p:sp>
      <p:sp>
        <p:nvSpPr>
          <p:cNvPr id="31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FFFF00"/>
              </a:solidFill>
            </a:endParaRPr>
          </a:p>
        </p:txBody>
      </p:sp>
      <p:sp>
        <p:nvSpPr>
          <p:cNvPr id="31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F9F9EA7-8C11-47A3-8E0D-EB42F9B25A1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944388955"/>
      </p:ext>
    </p:extLst>
  </p:cSld>
  <p:clrMap bg1="dk2" tx1="lt1" bg2="dk1" tx2="lt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solidFill>
                <a:srgbClr val="FFFF00"/>
              </a:solidFill>
            </a:endParaRPr>
          </a:p>
        </p:txBody>
      </p:sp>
      <p:sp>
        <p:nvSpPr>
          <p:cNvPr id="31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FFFF00"/>
              </a:solidFill>
            </a:endParaRPr>
          </a:p>
        </p:txBody>
      </p:sp>
      <p:sp>
        <p:nvSpPr>
          <p:cNvPr id="31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F9F9EA7-8C11-47A3-8E0D-EB42F9B25A1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291247947"/>
      </p:ext>
    </p:extLst>
  </p:cSld>
  <p:clrMap bg1="dk2" tx1="lt1" bg2="dk1" tx2="lt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xcel_97_-_2004_Worksheet2.xls"/><Relationship Id="rId5" Type="http://schemas.openxmlformats.org/officeDocument/2006/relationships/image" Target="../media/image5.png"/><Relationship Id="rId1" Type="http://schemas.openxmlformats.org/officeDocument/2006/relationships/vmlDrawing" Target="../drawings/vmlDrawing3.vml"/><Relationship Id="rId2"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113.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15.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7.emf"/><Relationship Id="rId1" Type="http://schemas.openxmlformats.org/officeDocument/2006/relationships/vmlDrawing" Target="../drawings/vmlDrawing4.vml"/><Relationship Id="rId2" Type="http://schemas.openxmlformats.org/officeDocument/2006/relationships/slideLayout" Target="../slideLayouts/slideLayout16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oleObject" Target="../embeddings/Microsoft_Excel_97_-_2004_Worksheet1.xls"/><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20.png"/><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emf"/><Relationship Id="rId1" Type="http://schemas.openxmlformats.org/officeDocument/2006/relationships/vmlDrawing" Target="../drawings/vmlDrawing2.vml"/><Relationship Id="rId2"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chart" Target="../charts/char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png"/><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0" y="762000"/>
            <a:ext cx="9144000" cy="1905000"/>
          </a:xfrm>
        </p:spPr>
        <p:txBody>
          <a:bodyPr/>
          <a:lstStyle/>
          <a:p>
            <a:pPr eaLnBrk="1" hangingPunct="1"/>
            <a:r>
              <a:rPr lang="en-US" sz="4000" dirty="0" smtClean="0">
                <a:solidFill>
                  <a:srgbClr val="EEE90C"/>
                </a:solidFill>
              </a:rPr>
              <a:t>Race, Racism and </a:t>
            </a:r>
            <a:r>
              <a:rPr lang="en-US" sz="4000" dirty="0" smtClean="0">
                <a:solidFill>
                  <a:srgbClr val="EEE90C"/>
                </a:solidFill>
              </a:rPr>
              <a:t>Racial Inequalities </a:t>
            </a:r>
            <a:br>
              <a:rPr lang="en-US" sz="4000" dirty="0" smtClean="0">
                <a:solidFill>
                  <a:srgbClr val="EEE90C"/>
                </a:solidFill>
              </a:rPr>
            </a:br>
            <a:r>
              <a:rPr lang="en-US" sz="4000" dirty="0" smtClean="0">
                <a:solidFill>
                  <a:srgbClr val="EEE90C"/>
                </a:solidFill>
              </a:rPr>
              <a:t>in Health</a:t>
            </a:r>
            <a:endParaRPr lang="en-US" sz="4000" dirty="0" smtClean="0">
              <a:solidFill>
                <a:srgbClr val="EEE90C"/>
              </a:solidFill>
            </a:endParaRPr>
          </a:p>
        </p:txBody>
      </p:sp>
      <p:sp>
        <p:nvSpPr>
          <p:cNvPr id="45059" name="Rectangle 3"/>
          <p:cNvSpPr>
            <a:spLocks noGrp="1" noChangeArrowheads="1"/>
          </p:cNvSpPr>
          <p:nvPr>
            <p:ph type="subTitle" idx="1"/>
          </p:nvPr>
        </p:nvSpPr>
        <p:spPr>
          <a:xfrm>
            <a:off x="685800" y="3276600"/>
            <a:ext cx="7620000" cy="3048000"/>
          </a:xfrm>
        </p:spPr>
        <p:txBody>
          <a:bodyPr/>
          <a:lstStyle/>
          <a:p>
            <a:pPr eaLnBrk="1" hangingPunct="1"/>
            <a:r>
              <a:rPr lang="en-US" dirty="0" smtClean="0"/>
              <a:t>David R. Williams, PhD, MPH</a:t>
            </a:r>
          </a:p>
          <a:p>
            <a:pPr eaLnBrk="1" hangingPunct="1"/>
            <a:r>
              <a:rPr lang="en-US" sz="2400" dirty="0" smtClean="0"/>
              <a:t>Florence &amp; Laura Norman Professor of Public Health</a:t>
            </a:r>
          </a:p>
          <a:p>
            <a:pPr eaLnBrk="1" hangingPunct="1"/>
            <a:r>
              <a:rPr lang="en-US" sz="2400" dirty="0" smtClean="0"/>
              <a:t>Professor of African &amp; African American Studies and of Sociology</a:t>
            </a:r>
          </a:p>
          <a:p>
            <a:pPr eaLnBrk="1" hangingPunct="1"/>
            <a:r>
              <a:rPr lang="en-US" dirty="0" smtClean="0"/>
              <a:t>Harvard University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sz="4000" dirty="0" smtClean="0"/>
              <a:t>	</a:t>
            </a:r>
          </a:p>
        </p:txBody>
      </p:sp>
      <p:sp>
        <p:nvSpPr>
          <p:cNvPr id="152579" name="Rectangle 3"/>
          <p:cNvSpPr>
            <a:spLocks noGrp="1" noChangeArrowheads="1"/>
          </p:cNvSpPr>
          <p:nvPr>
            <p:ph idx="1"/>
          </p:nvPr>
        </p:nvSpPr>
        <p:spPr>
          <a:xfrm>
            <a:off x="685800" y="1371600"/>
            <a:ext cx="7772400" cy="4724400"/>
          </a:xfrm>
        </p:spPr>
        <p:txBody>
          <a:bodyPr/>
          <a:lstStyle/>
          <a:p>
            <a:pPr indent="-3175" eaLnBrk="1" hangingPunct="1">
              <a:buFontTx/>
              <a:buNone/>
            </a:pPr>
            <a:endParaRPr lang="en-US" dirty="0" smtClean="0"/>
          </a:p>
          <a:p>
            <a:pPr indent="-3175" eaLnBrk="1" hangingPunct="1">
              <a:buFontTx/>
              <a:buNone/>
            </a:pPr>
            <a:endParaRPr lang="en-US" dirty="0"/>
          </a:p>
          <a:p>
            <a:pPr indent="-3175" eaLnBrk="1" hangingPunct="1">
              <a:buFontTx/>
              <a:buNone/>
            </a:pPr>
            <a:r>
              <a:rPr lang="en-US" sz="4000" dirty="0" smtClean="0"/>
              <a:t>Making Sense of Racial </a:t>
            </a:r>
            <a:r>
              <a:rPr lang="en-US" sz="4000" dirty="0"/>
              <a:t>Disparities in </a:t>
            </a:r>
            <a:r>
              <a:rPr lang="en-US" sz="4000" dirty="0" smtClean="0"/>
              <a:t>Health?  </a:t>
            </a:r>
          </a:p>
        </p:txBody>
      </p:sp>
    </p:spTree>
    <p:extLst>
      <p:ext uri="{BB962C8B-B14F-4D97-AF65-F5344CB8AC3E}">
        <p14:creationId xmlns:p14="http://schemas.microsoft.com/office/powerpoint/2010/main" val="37802475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a:xfrm>
            <a:off x="685800" y="914400"/>
            <a:ext cx="7772400" cy="1143000"/>
          </a:xfrm>
        </p:spPr>
        <p:txBody>
          <a:bodyPr/>
          <a:lstStyle/>
          <a:p>
            <a:pPr eaLnBrk="1" hangingPunct="1"/>
            <a:endParaRPr lang="en-US" altLang="en-US" b="1" smtClean="0">
              <a:solidFill>
                <a:schemeClr val="tx1"/>
              </a:solidFill>
            </a:endParaRPr>
          </a:p>
        </p:txBody>
      </p:sp>
      <p:sp>
        <p:nvSpPr>
          <p:cNvPr id="162819" name="Rectangle 3"/>
          <p:cNvSpPr>
            <a:spLocks noGrp="1" noChangeArrowheads="1"/>
          </p:cNvSpPr>
          <p:nvPr>
            <p:ph type="subTitle" idx="1"/>
          </p:nvPr>
        </p:nvSpPr>
        <p:spPr>
          <a:xfrm>
            <a:off x="1295400" y="2743200"/>
            <a:ext cx="6400800" cy="2209800"/>
          </a:xfrm>
        </p:spPr>
        <p:txBody>
          <a:bodyPr/>
          <a:lstStyle/>
          <a:p>
            <a:pPr eaLnBrk="1" hangingPunct="1"/>
            <a:r>
              <a:rPr lang="en-US" altLang="en-US" sz="3600" b="1" smtClean="0"/>
              <a:t>Socioeconomic Status (SES) is a central determinant of the distribution of valuable resources in society</a:t>
            </a:r>
          </a:p>
        </p:txBody>
      </p:sp>
    </p:spTree>
    <p:extLst>
      <p:ext uri="{BB962C8B-B14F-4D97-AF65-F5344CB8AC3E}">
        <p14:creationId xmlns:p14="http://schemas.microsoft.com/office/powerpoint/2010/main" val="820779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3"/>
          <p:cNvSpPr>
            <a:spLocks noGrp="1"/>
          </p:cNvSpPr>
          <p:nvPr>
            <p:ph type="ctrTitle"/>
          </p:nvPr>
        </p:nvSpPr>
        <p:spPr>
          <a:xfrm>
            <a:off x="762000" y="1371624"/>
            <a:ext cx="7772400" cy="2384425"/>
          </a:xfrm>
        </p:spPr>
        <p:txBody>
          <a:bodyPr/>
          <a:lstStyle/>
          <a:p>
            <a:r>
              <a:rPr lang="en-US" sz="3600">
                <a:solidFill>
                  <a:schemeClr val="tx1"/>
                </a:solidFill>
                <a:latin typeface="Times New Roman" charset="0"/>
                <a:ea typeface="MS PGothic" charset="0"/>
              </a:rPr>
              <a:t>SAT = </a:t>
            </a:r>
            <a:r>
              <a:rPr lang="en-US" sz="3600">
                <a:latin typeface="Times New Roman" charset="0"/>
                <a:ea typeface="MS PGothic" charset="0"/>
              </a:rPr>
              <a:t>Scholastic Aptitude Test</a:t>
            </a:r>
          </a:p>
        </p:txBody>
      </p:sp>
    </p:spTree>
    <p:extLst>
      <p:ext uri="{BB962C8B-B14F-4D97-AF65-F5344CB8AC3E}">
        <p14:creationId xmlns:p14="http://schemas.microsoft.com/office/powerpoint/2010/main" val="2269692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p:cNvSpPr>
            <a:spLocks noGrp="1"/>
          </p:cNvSpPr>
          <p:nvPr>
            <p:ph type="ctrTitle"/>
          </p:nvPr>
        </p:nvSpPr>
        <p:spPr>
          <a:xfrm>
            <a:off x="762000" y="1600224"/>
            <a:ext cx="7772400" cy="2155825"/>
          </a:xfrm>
        </p:spPr>
        <p:txBody>
          <a:bodyPr/>
          <a:lstStyle/>
          <a:p>
            <a:r>
              <a:rPr lang="en-US" sz="3600">
                <a:solidFill>
                  <a:schemeClr val="tx1"/>
                </a:solidFill>
                <a:latin typeface="Times New Roman" charset="0"/>
                <a:ea typeface="MS PGothic" charset="0"/>
              </a:rPr>
              <a:t>OR</a:t>
            </a:r>
            <a:r>
              <a:rPr lang="en-US" sz="3600">
                <a:latin typeface="Times New Roman" charset="0"/>
                <a:ea typeface="MS PGothic" charset="0"/>
              </a:rPr>
              <a:t/>
            </a:r>
            <a:br>
              <a:rPr lang="en-US" sz="3600">
                <a:latin typeface="Times New Roman" charset="0"/>
                <a:ea typeface="MS PGothic" charset="0"/>
              </a:rPr>
            </a:br>
            <a:r>
              <a:rPr lang="en-US" sz="3600">
                <a:latin typeface="Times New Roman" charset="0"/>
                <a:ea typeface="MS PGothic" charset="0"/>
              </a:rPr>
              <a:t>Student Affluence Test?</a:t>
            </a:r>
          </a:p>
        </p:txBody>
      </p:sp>
    </p:spTree>
    <p:extLst>
      <p:ext uri="{BB962C8B-B14F-4D97-AF65-F5344CB8AC3E}">
        <p14:creationId xmlns:p14="http://schemas.microsoft.com/office/powerpoint/2010/main" val="1416346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Line 5"/>
          <p:cNvSpPr>
            <a:spLocks noChangeShapeType="1"/>
          </p:cNvSpPr>
          <p:nvPr/>
        </p:nvSpPr>
        <p:spPr bwMode="auto">
          <a:xfrm>
            <a:off x="533400" y="13716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S PGothic" charset="0"/>
            </a:endParaRPr>
          </a:p>
        </p:txBody>
      </p:sp>
      <p:graphicFrame>
        <p:nvGraphicFramePr>
          <p:cNvPr id="99331" name="Chart 2"/>
          <p:cNvGraphicFramePr>
            <a:graphicFrameLocks/>
          </p:cNvGraphicFramePr>
          <p:nvPr/>
        </p:nvGraphicFramePr>
        <p:xfrm>
          <a:off x="520702" y="1320800"/>
          <a:ext cx="8255000" cy="5054600"/>
        </p:xfrm>
        <a:graphic>
          <a:graphicData uri="http://schemas.openxmlformats.org/presentationml/2006/ole">
            <mc:AlternateContent xmlns:mc="http://schemas.openxmlformats.org/markup-compatibility/2006">
              <mc:Choice xmlns:v="urn:schemas-microsoft-com:vml" Requires="v">
                <p:oleObj spid="_x0000_s256004" name="Worksheet" r:id="rId4" imgW="8260796" imgH="5054022" progId="Excel.Sheet.8">
                  <p:embed/>
                </p:oleObj>
              </mc:Choice>
              <mc:Fallback>
                <p:oleObj name="Worksheet" r:id="rId4" imgW="8260796" imgH="5054022"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2" y="1320800"/>
                        <a:ext cx="8255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9332" name="Line 5"/>
          <p:cNvSpPr>
            <a:spLocks noChangeShapeType="1"/>
          </p:cNvSpPr>
          <p:nvPr/>
        </p:nvSpPr>
        <p:spPr bwMode="auto">
          <a:xfrm>
            <a:off x="381000" y="63246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latin typeface="Times New Roman" charset="0"/>
              <a:ea typeface="MS PGothic" charset="0"/>
              <a:cs typeface="MS PGothic" charset="0"/>
            </a:endParaRPr>
          </a:p>
        </p:txBody>
      </p:sp>
      <p:sp>
        <p:nvSpPr>
          <p:cNvPr id="99333" name="Text Box 6"/>
          <p:cNvSpPr txBox="1">
            <a:spLocks noChangeArrowheads="1"/>
          </p:cNvSpPr>
          <p:nvPr/>
        </p:nvSpPr>
        <p:spPr bwMode="auto">
          <a:xfrm>
            <a:off x="457200" y="6400824"/>
            <a:ext cx="822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2"/>
                </a:solidFill>
                <a:latin typeface="Times New Roman" charset="0"/>
                <a:ea typeface="MS PGothic" charset="0"/>
                <a:cs typeface="MS PGothic" charset="0"/>
              </a:defRPr>
            </a:lvl1pPr>
            <a:lvl2pPr>
              <a:defRPr sz="2600">
                <a:solidFill>
                  <a:schemeClr val="tx2"/>
                </a:solidFill>
                <a:latin typeface="Times New Roman" charset="0"/>
                <a:ea typeface="MS PGothic" charset="0"/>
                <a:cs typeface="MS PGothic" charset="0"/>
              </a:defRPr>
            </a:lvl2pPr>
            <a:lvl3pPr>
              <a:defRPr sz="2600">
                <a:solidFill>
                  <a:schemeClr val="tx2"/>
                </a:solidFill>
                <a:latin typeface="Times New Roman" charset="0"/>
                <a:ea typeface="MS PGothic" charset="0"/>
                <a:cs typeface="MS PGothic" charset="0"/>
              </a:defRPr>
            </a:lvl3pPr>
            <a:lvl4pPr>
              <a:defRPr sz="2600">
                <a:solidFill>
                  <a:schemeClr val="tx2"/>
                </a:solidFill>
                <a:latin typeface="Times New Roman" charset="0"/>
                <a:ea typeface="MS PGothic" charset="0"/>
                <a:cs typeface="MS PGothic" charset="0"/>
              </a:defRPr>
            </a:lvl4pPr>
            <a:lvl5pPr>
              <a:defRPr sz="2600">
                <a:solidFill>
                  <a:schemeClr val="tx2"/>
                </a:solidFill>
                <a:latin typeface="Times New Roman" charset="0"/>
                <a:ea typeface="MS PGothic" charset="0"/>
                <a:cs typeface="MS PGothic" charset="0"/>
              </a:defRPr>
            </a:lvl5pPr>
            <a:lvl6pPr eaLnBrk="0" hangingPunct="0">
              <a:defRPr sz="2600">
                <a:solidFill>
                  <a:schemeClr val="tx2"/>
                </a:solidFill>
                <a:latin typeface="Times New Roman" charset="0"/>
                <a:ea typeface="MS PGothic" charset="0"/>
                <a:cs typeface="MS PGothic" charset="0"/>
              </a:defRPr>
            </a:lvl6pPr>
            <a:lvl7pPr eaLnBrk="0" hangingPunct="0">
              <a:defRPr sz="2600">
                <a:solidFill>
                  <a:schemeClr val="tx2"/>
                </a:solidFill>
                <a:latin typeface="Times New Roman" charset="0"/>
                <a:ea typeface="MS PGothic" charset="0"/>
                <a:cs typeface="MS PGothic" charset="0"/>
              </a:defRPr>
            </a:lvl7pPr>
            <a:lvl8pPr eaLnBrk="0" hangingPunct="0">
              <a:defRPr sz="2600">
                <a:solidFill>
                  <a:schemeClr val="tx2"/>
                </a:solidFill>
                <a:latin typeface="Times New Roman" charset="0"/>
                <a:ea typeface="MS PGothic" charset="0"/>
                <a:cs typeface="MS PGothic" charset="0"/>
              </a:defRPr>
            </a:lvl8pPr>
            <a:lvl9pPr eaLnBrk="0" hangingPunct="0">
              <a:defRPr sz="2600">
                <a:solidFill>
                  <a:schemeClr val="tx2"/>
                </a:solidFill>
                <a:latin typeface="Times New Roman" charset="0"/>
                <a:ea typeface="MS PGothic" charset="0"/>
                <a:cs typeface="MS PGothic" charset="0"/>
              </a:defRPr>
            </a:lvl9pPr>
          </a:lstStyle>
          <a:p>
            <a:pPr algn="l"/>
            <a:r>
              <a:rPr lang="en-US" sz="1400" smtClean="0">
                <a:solidFill>
                  <a:srgbClr val="FFFF00"/>
                </a:solidFill>
              </a:rPr>
              <a:t>Fair Test, College Board, Wall Street  Journal, Oct 7th, 2014</a:t>
            </a:r>
            <a:endParaRPr lang="en-US" sz="1400" smtClean="0">
              <a:solidFill>
                <a:srgbClr val="FFFF00"/>
              </a:solidFill>
              <a:latin typeface="Arial" charset="0"/>
            </a:endParaRPr>
          </a:p>
        </p:txBody>
      </p:sp>
      <p:sp>
        <p:nvSpPr>
          <p:cNvPr id="99334" name="Title 3"/>
          <p:cNvSpPr>
            <a:spLocks noGrp="1"/>
          </p:cNvSpPr>
          <p:nvPr>
            <p:ph type="title"/>
          </p:nvPr>
        </p:nvSpPr>
        <p:spPr/>
        <p:txBody>
          <a:bodyPr/>
          <a:lstStyle/>
          <a:p>
            <a:r>
              <a:rPr lang="en-US">
                <a:latin typeface="Times New Roman" charset="0"/>
                <a:ea typeface="MS PGothic" charset="0"/>
              </a:rPr>
              <a:t/>
            </a:r>
            <a:br>
              <a:rPr lang="en-US">
                <a:latin typeface="Times New Roman" charset="0"/>
                <a:ea typeface="MS PGothic" charset="0"/>
              </a:rPr>
            </a:br>
            <a:r>
              <a:rPr lang="en-US">
                <a:latin typeface="Times New Roman" charset="0"/>
                <a:ea typeface="MS PGothic" charset="0"/>
              </a:rPr>
              <a:t>SAT SCORE by Family Income </a:t>
            </a:r>
          </a:p>
        </p:txBody>
      </p:sp>
    </p:spTree>
    <p:extLst>
      <p:ext uri="{BB962C8B-B14F-4D97-AF65-F5344CB8AC3E}">
        <p14:creationId xmlns:p14="http://schemas.microsoft.com/office/powerpoint/2010/main" val="258365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Line 4"/>
          <p:cNvSpPr>
            <a:spLocks noChangeShapeType="1"/>
          </p:cNvSpPr>
          <p:nvPr/>
        </p:nvSpPr>
        <p:spPr bwMode="auto">
          <a:xfrm>
            <a:off x="304800" y="1295400"/>
            <a:ext cx="84582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800">
              <a:solidFill>
                <a:srgbClr val="FFFF00"/>
              </a:solidFill>
              <a:latin typeface="Times New Roman" charset="0"/>
              <a:ea typeface="ＭＳ Ｐゴシック" charset="0"/>
              <a:cs typeface="Times New Roman" charset="0"/>
            </a:endParaRPr>
          </a:p>
        </p:txBody>
      </p:sp>
      <p:sp>
        <p:nvSpPr>
          <p:cNvPr id="74757" name="Line 5"/>
          <p:cNvSpPr>
            <a:spLocks noChangeShapeType="1"/>
          </p:cNvSpPr>
          <p:nvPr/>
        </p:nvSpPr>
        <p:spPr bwMode="auto">
          <a:xfrm>
            <a:off x="355600" y="6400800"/>
            <a:ext cx="84582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800">
              <a:solidFill>
                <a:srgbClr val="FFFF00"/>
              </a:solidFill>
              <a:latin typeface="Times New Roman" charset="0"/>
              <a:ea typeface="ＭＳ Ｐゴシック" charset="0"/>
              <a:cs typeface="Times New Roman" charset="0"/>
            </a:endParaRPr>
          </a:p>
        </p:txBody>
      </p:sp>
      <p:sp>
        <p:nvSpPr>
          <p:cNvPr id="8" name="Rectangle 7"/>
          <p:cNvSpPr/>
          <p:nvPr/>
        </p:nvSpPr>
        <p:spPr>
          <a:xfrm>
            <a:off x="291910" y="6400800"/>
            <a:ext cx="8458200" cy="400110"/>
          </a:xfrm>
          <a:prstGeom prst="rect">
            <a:avLst/>
          </a:prstGeom>
        </p:spPr>
        <p:txBody>
          <a:bodyPr wrap="square">
            <a:spAutoFit/>
          </a:bodyPr>
          <a:lstStyle/>
          <a:p>
            <a:pPr algn="l"/>
            <a:r>
              <a:rPr lang="en-US" sz="2000" dirty="0" smtClean="0">
                <a:solidFill>
                  <a:srgbClr val="FFFF00"/>
                </a:solidFill>
                <a:latin typeface="Times New Roman" charset="0"/>
                <a:ea typeface="ＭＳ Ｐゴシック" charset="0"/>
                <a:cs typeface="Times New Roman" charset="0"/>
              </a:rPr>
              <a:t>P. McDonough, </a:t>
            </a:r>
            <a:r>
              <a:rPr lang="en-US" sz="2000" dirty="0">
                <a:solidFill>
                  <a:srgbClr val="FFFF00"/>
                </a:solidFill>
                <a:latin typeface="Times New Roman" charset="0"/>
                <a:ea typeface="ＭＳ Ｐゴシック" charset="0"/>
                <a:cs typeface="Times New Roman" charset="0"/>
              </a:rPr>
              <a:t>Duncan, </a:t>
            </a:r>
            <a:r>
              <a:rPr lang="en-US" sz="2000" dirty="0" smtClean="0">
                <a:solidFill>
                  <a:srgbClr val="FFFF00"/>
                </a:solidFill>
                <a:latin typeface="Times New Roman" charset="0"/>
                <a:ea typeface="ＭＳ Ｐゴシック" charset="0"/>
                <a:cs typeface="Times New Roman" charset="0"/>
              </a:rPr>
              <a:t>Williams</a:t>
            </a:r>
            <a:r>
              <a:rPr lang="en-US" sz="2000" dirty="0">
                <a:solidFill>
                  <a:srgbClr val="FFFF00"/>
                </a:solidFill>
                <a:latin typeface="Times New Roman" charset="0"/>
                <a:ea typeface="ＭＳ Ｐゴシック" charset="0"/>
                <a:cs typeface="Times New Roman" charset="0"/>
              </a:rPr>
              <a:t>, </a:t>
            </a:r>
            <a:r>
              <a:rPr lang="en-US" sz="2000" dirty="0" smtClean="0">
                <a:solidFill>
                  <a:srgbClr val="FFFF00"/>
                </a:solidFill>
                <a:latin typeface="Times New Roman" charset="0"/>
                <a:ea typeface="ＭＳ Ｐゴシック" charset="0"/>
                <a:cs typeface="Times New Roman" charset="0"/>
              </a:rPr>
              <a:t>&amp; House</a:t>
            </a:r>
            <a:r>
              <a:rPr lang="en-US" sz="2000" dirty="0">
                <a:solidFill>
                  <a:srgbClr val="FFFF00"/>
                </a:solidFill>
                <a:latin typeface="Times New Roman" charset="0"/>
                <a:ea typeface="ＭＳ Ｐゴシック" charset="0"/>
                <a:cs typeface="Times New Roman" charset="0"/>
              </a:rPr>
              <a:t>, </a:t>
            </a:r>
            <a:r>
              <a:rPr lang="en-US" sz="2000" dirty="0" smtClean="0">
                <a:solidFill>
                  <a:srgbClr val="FFFF00"/>
                </a:solidFill>
                <a:latin typeface="Times New Roman" charset="0"/>
                <a:ea typeface="ＭＳ Ｐゴシック" charset="0"/>
                <a:cs typeface="Times New Roman" charset="0"/>
              </a:rPr>
              <a:t>AJPH, 1997 </a:t>
            </a:r>
            <a:endParaRPr lang="en-US" sz="2000" dirty="0">
              <a:solidFill>
                <a:srgbClr val="FFFF00"/>
              </a:solidFill>
              <a:latin typeface="Times New Roman" charset="0"/>
              <a:ea typeface="ＭＳ Ｐゴシック" charset="0"/>
              <a:cs typeface="Times New Roman" charset="0"/>
            </a:endParaRP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1183262964"/>
              </p:ext>
            </p:extLst>
          </p:nvPr>
        </p:nvGraphicFramePr>
        <p:xfrm>
          <a:off x="700525" y="1295400"/>
          <a:ext cx="8001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2"/>
          <p:cNvSpPr txBox="1">
            <a:spLocks noChangeArrowheads="1"/>
          </p:cNvSpPr>
          <p:nvPr/>
        </p:nvSpPr>
        <p:spPr bwMode="auto">
          <a:xfrm>
            <a:off x="129025"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2400" kern="0" dirty="0" smtClean="0">
                <a:solidFill>
                  <a:srgbClr val="FFFF00"/>
                </a:solidFill>
                <a:latin typeface="Times New Roman"/>
              </a:rPr>
              <a:t/>
            </a:r>
            <a:br>
              <a:rPr lang="en-US" altLang="en-US" sz="2400" kern="0" dirty="0" smtClean="0">
                <a:solidFill>
                  <a:srgbClr val="FFFF00"/>
                </a:solidFill>
                <a:latin typeface="Times New Roman"/>
              </a:rPr>
            </a:br>
            <a:r>
              <a:rPr lang="en-US" altLang="en-US" sz="3600" kern="0" dirty="0" smtClean="0">
                <a:solidFill>
                  <a:srgbClr val="FFFF00"/>
                </a:solidFill>
                <a:latin typeface="Times New Roman"/>
              </a:rPr>
              <a:t> </a:t>
            </a:r>
            <a:r>
              <a:rPr lang="en-US" sz="2800" kern="0" dirty="0">
                <a:solidFill>
                  <a:srgbClr val="FFFF00"/>
                </a:solidFill>
                <a:latin typeface="Times New Roman"/>
              </a:rPr>
              <a:t>Relative Risks of All-Cause Mortality by Household </a:t>
            </a:r>
          </a:p>
          <a:p>
            <a:pPr eaLnBrk="1" hangingPunct="1"/>
            <a:r>
              <a:rPr lang="en-US" sz="2800" kern="0" dirty="0">
                <a:solidFill>
                  <a:srgbClr val="FFFF00"/>
                </a:solidFill>
                <a:latin typeface="Times New Roman"/>
              </a:rPr>
              <a:t>Income Level: U.S. Panel Study of Income Dynamics</a:t>
            </a:r>
            <a:endParaRPr lang="en-US" altLang="en-US" sz="2800" kern="0" dirty="0" smtClean="0">
              <a:solidFill>
                <a:srgbClr val="FFFF00"/>
              </a:solidFill>
              <a:latin typeface="Times New Roman"/>
            </a:endParaRPr>
          </a:p>
        </p:txBody>
      </p:sp>
    </p:spTree>
    <p:extLst>
      <p:ext uri="{BB962C8B-B14F-4D97-AF65-F5344CB8AC3E}">
        <p14:creationId xmlns:p14="http://schemas.microsoft.com/office/powerpoint/2010/main" val="242907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11" dur="500"/>
                                        <p:tgtEl>
                                          <p:spTgt spid="3">
                                            <p:graphicEl>
                                              <a:chart seriesIdx="-4" categoryIdx="0"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5" dur="500"/>
                                        <p:tgtEl>
                                          <p:spTgt spid="3">
                                            <p:graphicEl>
                                              <a:chart seriesIdx="-4" categoryIdx="1"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fade">
                                      <p:cBhvr>
                                        <p:cTn id="19" dur="500"/>
                                        <p:tgtEl>
                                          <p:spTgt spid="3">
                                            <p:graphicEl>
                                              <a:chart seriesIdx="-4" categoryIdx="2" bldStep="category"/>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fade">
                                      <p:cBhvr>
                                        <p:cTn id="23" dur="500"/>
                                        <p:tgtEl>
                                          <p:spTgt spid="3">
                                            <p:graphicEl>
                                              <a:chart seriesIdx="-4" categoryIdx="3" bldStep="category"/>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fade">
                                      <p:cBhvr>
                                        <p:cTn id="27" dur="500"/>
                                        <p:tgtEl>
                                          <p:spTgt spid="3">
                                            <p:graphicEl>
                                              <a:chart seriesIdx="-4" categoryIdx="4" bldStep="category"/>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fade">
                                      <p:cBhvr>
                                        <p:cTn id="31" dur="500"/>
                                        <p:tgtEl>
                                          <p:spTgt spid="3">
                                            <p:graphicEl>
                                              <a:chart seriesIdx="-4" categoryIdx="5"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85800" y="990600"/>
            <a:ext cx="7772400" cy="3962400"/>
          </a:xfrm>
        </p:spPr>
        <p:txBody>
          <a:bodyPr/>
          <a:lstStyle/>
          <a:p>
            <a:pPr eaLnBrk="1" hangingPunct="1"/>
            <a:r>
              <a:rPr lang="en-US" altLang="en-US" sz="3600" i="1" smtClean="0"/>
              <a:t>There are Large Racial/Ethnic Differences in SES</a:t>
            </a:r>
          </a:p>
        </p:txBody>
      </p:sp>
    </p:spTree>
    <p:extLst>
      <p:ext uri="{BB962C8B-B14F-4D97-AF65-F5344CB8AC3E}">
        <p14:creationId xmlns:p14="http://schemas.microsoft.com/office/powerpoint/2010/main" val="4101630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3" name="Rectangle 3"/>
          <p:cNvSpPr>
            <a:spLocks noGrp="1" noChangeArrowheads="1"/>
          </p:cNvSpPr>
          <p:nvPr>
            <p:ph type="title"/>
          </p:nvPr>
        </p:nvSpPr>
        <p:spPr>
          <a:xfrm>
            <a:off x="228612" y="152400"/>
            <a:ext cx="8683625" cy="1143000"/>
          </a:xfrm>
        </p:spPr>
        <p:txBody>
          <a:bodyPr/>
          <a:lstStyle/>
          <a:p>
            <a:pPr eaLnBrk="1" hangingPunct="1"/>
            <a:r>
              <a:rPr lang="en-US" altLang="en-US" sz="3600" dirty="0" smtClean="0"/>
              <a:t>Median Household Income and Race, 2013</a:t>
            </a:r>
            <a:endParaRPr lang="en-US" altLang="en-US" sz="3600" dirty="0" smtClean="0">
              <a:solidFill>
                <a:srgbClr val="FFFF00"/>
              </a:solidFill>
            </a:endParaRPr>
          </a:p>
        </p:txBody>
      </p:sp>
      <p:sp>
        <p:nvSpPr>
          <p:cNvPr id="87044" name="Content Placeholder 2"/>
          <p:cNvSpPr>
            <a:spLocks noGrp="1"/>
          </p:cNvSpPr>
          <p:nvPr>
            <p:ph idx="1"/>
          </p:nvPr>
        </p:nvSpPr>
        <p:spPr>
          <a:xfrm>
            <a:off x="685800" y="1295400"/>
            <a:ext cx="7772400" cy="4876800"/>
          </a:xfrm>
        </p:spPr>
        <p:txBody>
          <a:bodyPr/>
          <a:lstStyle/>
          <a:p>
            <a:pPr marL="0" indent="0">
              <a:buFontTx/>
              <a:buNone/>
            </a:pPr>
            <a:r>
              <a:rPr lang="en-US" altLang="en-US" smtClean="0"/>
              <a:t>Racial Differences in Income are Substantial: </a:t>
            </a:r>
          </a:p>
          <a:p>
            <a:pPr marL="0" indent="0">
              <a:buFontTx/>
              <a:buNone/>
            </a:pPr>
            <a:endParaRPr lang="en-US" altLang="en-US" smtClean="0"/>
          </a:p>
        </p:txBody>
      </p:sp>
      <p:sp>
        <p:nvSpPr>
          <p:cNvPr id="87045" name="Line 4"/>
          <p:cNvSpPr>
            <a:spLocks noChangeShapeType="1"/>
          </p:cNvSpPr>
          <p:nvPr/>
        </p:nvSpPr>
        <p:spPr bwMode="auto">
          <a:xfrm>
            <a:off x="457200" y="12192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sz="3800" b="1">
              <a:solidFill>
                <a:srgbClr val="FFFF00"/>
              </a:solidFill>
              <a:latin typeface="Times New Roman" charset="0"/>
              <a:ea typeface="MS PGothic" pitchFamily="34" charset="-128"/>
            </a:endParaRPr>
          </a:p>
        </p:txBody>
      </p:sp>
      <p:sp>
        <p:nvSpPr>
          <p:cNvPr id="87046" name="Line 5"/>
          <p:cNvSpPr>
            <a:spLocks noChangeShapeType="1"/>
          </p:cNvSpPr>
          <p:nvPr/>
        </p:nvSpPr>
        <p:spPr bwMode="auto">
          <a:xfrm>
            <a:off x="457200" y="62484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sz="3800" b="1">
              <a:solidFill>
                <a:srgbClr val="FFFF00"/>
              </a:solidFill>
              <a:latin typeface="Times New Roman" charset="0"/>
              <a:ea typeface="MS PGothic" pitchFamily="34" charset="-128"/>
            </a:endParaRPr>
          </a:p>
        </p:txBody>
      </p:sp>
      <p:sp>
        <p:nvSpPr>
          <p:cNvPr id="87047" name="Text Box 6"/>
          <p:cNvSpPr txBox="1">
            <a:spLocks noChangeArrowheads="1"/>
          </p:cNvSpPr>
          <p:nvPr/>
        </p:nvSpPr>
        <p:spPr bwMode="auto">
          <a:xfrm>
            <a:off x="457200" y="64008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eaLnBrk="1" hangingPunct="1">
              <a:spcBef>
                <a:spcPct val="0"/>
              </a:spcBef>
              <a:buFontTx/>
              <a:buNone/>
            </a:pPr>
            <a:r>
              <a:rPr lang="en-US" altLang="en-US" sz="1800" b="1" dirty="0">
                <a:solidFill>
                  <a:srgbClr val="FFFF00"/>
                </a:solidFill>
              </a:rPr>
              <a:t>U.S. Census </a:t>
            </a:r>
            <a:r>
              <a:rPr lang="en-US" altLang="en-US" sz="1800" b="1" dirty="0" smtClean="0">
                <a:solidFill>
                  <a:srgbClr val="FFFF00"/>
                </a:solidFill>
              </a:rPr>
              <a:t>Bureau (</a:t>
            </a:r>
            <a:r>
              <a:rPr lang="en-US" altLang="en-US" sz="1800" b="1" dirty="0" err="1" smtClean="0">
                <a:solidFill>
                  <a:srgbClr val="FFFF00"/>
                </a:solidFill>
              </a:rPr>
              <a:t>DeNavas</a:t>
            </a:r>
            <a:r>
              <a:rPr lang="en-US" altLang="en-US" sz="1800" b="1" dirty="0" smtClean="0">
                <a:solidFill>
                  <a:srgbClr val="FFFF00"/>
                </a:solidFill>
              </a:rPr>
              <a:t> – Walt and Proctor 2014)</a:t>
            </a:r>
            <a:endParaRPr lang="en-US" altLang="en-US" sz="1800" b="1" dirty="0">
              <a:solidFill>
                <a:srgbClr val="FFFF00"/>
              </a:solidFill>
              <a:latin typeface="Arial" charset="0"/>
            </a:endParaRPr>
          </a:p>
        </p:txBody>
      </p:sp>
      <p:sp>
        <p:nvSpPr>
          <p:cNvPr id="87048" name="TextBox 1"/>
          <p:cNvSpPr txBox="1">
            <a:spLocks noChangeArrowheads="1"/>
          </p:cNvSpPr>
          <p:nvPr/>
        </p:nvSpPr>
        <p:spPr bwMode="auto">
          <a:xfrm>
            <a:off x="990612" y="2055813"/>
            <a:ext cx="1344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spcBef>
                <a:spcPct val="0"/>
              </a:spcBef>
              <a:buFontTx/>
              <a:buNone/>
            </a:pPr>
            <a:r>
              <a:rPr lang="en-US" altLang="en-US" sz="2400" b="1">
                <a:solidFill>
                  <a:srgbClr val="FFFF00"/>
                </a:solidFill>
              </a:rPr>
              <a:t>1 dollar </a:t>
            </a:r>
          </a:p>
        </p:txBody>
      </p:sp>
      <p:sp>
        <p:nvSpPr>
          <p:cNvPr id="87049" name="TextBox 21"/>
          <p:cNvSpPr txBox="1">
            <a:spLocks noChangeArrowheads="1"/>
          </p:cNvSpPr>
          <p:nvPr/>
        </p:nvSpPr>
        <p:spPr bwMode="auto">
          <a:xfrm>
            <a:off x="3105150" y="2054249"/>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spcBef>
                <a:spcPct val="0"/>
              </a:spcBef>
              <a:buFontTx/>
              <a:buNone/>
            </a:pPr>
            <a:r>
              <a:rPr lang="en-US" altLang="en-US" sz="2400" b="1" dirty="0" smtClean="0">
                <a:solidFill>
                  <a:srgbClr val="FFFF00"/>
                </a:solidFill>
              </a:rPr>
              <a:t>1.15 </a:t>
            </a:r>
            <a:r>
              <a:rPr lang="en-US" altLang="en-US" sz="2400" b="1" dirty="0">
                <a:solidFill>
                  <a:srgbClr val="FFFF00"/>
                </a:solidFill>
              </a:rPr>
              <a:t>dollar </a:t>
            </a:r>
          </a:p>
        </p:txBody>
      </p:sp>
      <p:sp>
        <p:nvSpPr>
          <p:cNvPr id="87050" name="TextBox 22"/>
          <p:cNvSpPr txBox="1">
            <a:spLocks noChangeArrowheads="1"/>
          </p:cNvSpPr>
          <p:nvPr/>
        </p:nvSpPr>
        <p:spPr bwMode="auto">
          <a:xfrm>
            <a:off x="5410202" y="2070124"/>
            <a:ext cx="1350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spcBef>
                <a:spcPct val="0"/>
              </a:spcBef>
              <a:buFontTx/>
              <a:buNone/>
            </a:pPr>
            <a:r>
              <a:rPr lang="en-US" altLang="en-US" sz="2400" b="1" dirty="0" smtClean="0">
                <a:solidFill>
                  <a:srgbClr val="FFFF00"/>
                </a:solidFill>
              </a:rPr>
              <a:t>70 </a:t>
            </a:r>
            <a:r>
              <a:rPr lang="en-US" altLang="en-US" sz="2400" b="1" dirty="0">
                <a:solidFill>
                  <a:srgbClr val="FFFF00"/>
                </a:solidFill>
              </a:rPr>
              <a:t>cents </a:t>
            </a:r>
          </a:p>
        </p:txBody>
      </p:sp>
      <p:sp>
        <p:nvSpPr>
          <p:cNvPr id="87051" name="TextBox 23"/>
          <p:cNvSpPr txBox="1">
            <a:spLocks noChangeArrowheads="1"/>
          </p:cNvSpPr>
          <p:nvPr/>
        </p:nvSpPr>
        <p:spPr bwMode="auto">
          <a:xfrm>
            <a:off x="7315200" y="2071688"/>
            <a:ext cx="1390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spcBef>
                <a:spcPct val="0"/>
              </a:spcBef>
              <a:buFontTx/>
              <a:buNone/>
            </a:pPr>
            <a:r>
              <a:rPr lang="en-US" altLang="en-US" sz="2400" b="1" dirty="0" smtClean="0">
                <a:solidFill>
                  <a:srgbClr val="FFFF00"/>
                </a:solidFill>
              </a:rPr>
              <a:t>59 </a:t>
            </a:r>
            <a:r>
              <a:rPr lang="en-US" altLang="en-US" sz="2400" b="1" dirty="0">
                <a:solidFill>
                  <a:srgbClr val="FFFF00"/>
                </a:solidFill>
              </a:rPr>
              <a:t>cents</a:t>
            </a:r>
          </a:p>
        </p:txBody>
      </p:sp>
      <p:sp>
        <p:nvSpPr>
          <p:cNvPr id="87052" name="TextBox 25"/>
          <p:cNvSpPr txBox="1">
            <a:spLocks noChangeArrowheads="1"/>
          </p:cNvSpPr>
          <p:nvPr/>
        </p:nvSpPr>
        <p:spPr bwMode="auto">
          <a:xfrm>
            <a:off x="1311277" y="5640388"/>
            <a:ext cx="1023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spcBef>
                <a:spcPct val="0"/>
              </a:spcBef>
              <a:buFontTx/>
              <a:buNone/>
            </a:pPr>
            <a:r>
              <a:rPr lang="en-US" altLang="en-US" sz="2400" b="1">
                <a:solidFill>
                  <a:srgbClr val="FFFF00"/>
                </a:solidFill>
              </a:rPr>
              <a:t>White</a:t>
            </a:r>
          </a:p>
        </p:txBody>
      </p:sp>
      <p:sp>
        <p:nvSpPr>
          <p:cNvPr id="87053" name="TextBox 26"/>
          <p:cNvSpPr txBox="1">
            <a:spLocks noChangeArrowheads="1"/>
          </p:cNvSpPr>
          <p:nvPr/>
        </p:nvSpPr>
        <p:spPr bwMode="auto">
          <a:xfrm>
            <a:off x="3352800" y="5638824"/>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spcBef>
                <a:spcPct val="0"/>
              </a:spcBef>
              <a:buFontTx/>
              <a:buNone/>
            </a:pPr>
            <a:r>
              <a:rPr lang="en-US" altLang="en-US" sz="2400" b="1">
                <a:solidFill>
                  <a:srgbClr val="FFFF00"/>
                </a:solidFill>
              </a:rPr>
              <a:t>Asian</a:t>
            </a:r>
          </a:p>
        </p:txBody>
      </p:sp>
      <p:sp>
        <p:nvSpPr>
          <p:cNvPr id="87054" name="TextBox 27"/>
          <p:cNvSpPr txBox="1">
            <a:spLocks noChangeArrowheads="1"/>
          </p:cNvSpPr>
          <p:nvPr/>
        </p:nvSpPr>
        <p:spPr bwMode="auto">
          <a:xfrm>
            <a:off x="5580064" y="5638824"/>
            <a:ext cx="1427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spcBef>
                <a:spcPct val="0"/>
              </a:spcBef>
              <a:buFontTx/>
              <a:buNone/>
            </a:pPr>
            <a:r>
              <a:rPr lang="en-US" altLang="en-US" sz="2400" b="1">
                <a:solidFill>
                  <a:srgbClr val="FFFF00"/>
                </a:solidFill>
              </a:rPr>
              <a:t>Hispanic</a:t>
            </a:r>
          </a:p>
        </p:txBody>
      </p:sp>
      <p:sp>
        <p:nvSpPr>
          <p:cNvPr id="87055" name="TextBox 29"/>
          <p:cNvSpPr txBox="1">
            <a:spLocks noChangeArrowheads="1"/>
          </p:cNvSpPr>
          <p:nvPr/>
        </p:nvSpPr>
        <p:spPr bwMode="auto">
          <a:xfrm>
            <a:off x="7620012" y="5638824"/>
            <a:ext cx="1292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spcBef>
                <a:spcPct val="0"/>
              </a:spcBef>
              <a:buFontTx/>
              <a:buNone/>
            </a:pPr>
            <a:r>
              <a:rPr lang="en-US" altLang="en-US" sz="2400" b="1">
                <a:solidFill>
                  <a:srgbClr val="FFFF00"/>
                </a:solidFill>
              </a:rPr>
              <a:t>Black</a:t>
            </a:r>
          </a:p>
        </p:txBody>
      </p:sp>
      <p:pic>
        <p:nvPicPr>
          <p:cNvPr id="87056" name="Picture 26" descr="C:\Users\LSHEN\Desktop\infographic_wealth_by_race.png"/>
          <p:cNvPicPr>
            <a:picLocks noChangeAspect="1" noChangeArrowheads="1"/>
          </p:cNvPicPr>
          <p:nvPr/>
        </p:nvPicPr>
        <p:blipFill>
          <a:blip r:embed="rId3" cstate="email">
            <a:extLst>
              <a:ext uri="{28A0092B-C50C-407E-A947-70E740481C1C}">
                <a14:useLocalDpi xmlns:a14="http://schemas.microsoft.com/office/drawing/2010/main" val="0"/>
              </a:ext>
            </a:extLst>
          </a:blip>
          <a:srcRect t="8629" r="55145" b="5473"/>
          <a:stretch>
            <a:fillRect/>
          </a:stretch>
        </p:blipFill>
        <p:spPr bwMode="auto">
          <a:xfrm>
            <a:off x="1154115" y="2455863"/>
            <a:ext cx="15097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9" name="Picture 26" descr="C:\Users\LSHEN\Desktop\infographic_wealth_by_race.png"/>
          <p:cNvPicPr>
            <a:picLocks noChangeAspect="1" noChangeArrowheads="1"/>
          </p:cNvPicPr>
          <p:nvPr/>
        </p:nvPicPr>
        <p:blipFill>
          <a:blip r:embed="rId4" cstate="email">
            <a:extLst>
              <a:ext uri="{28A0092B-C50C-407E-A947-70E740481C1C}">
                <a14:useLocalDpi xmlns:a14="http://schemas.microsoft.com/office/drawing/2010/main" val="0"/>
              </a:ext>
            </a:extLst>
          </a:blip>
          <a:srcRect t="8629" r="56581" b="5473"/>
          <a:stretch>
            <a:fillRect/>
          </a:stretch>
        </p:blipFill>
        <p:spPr bwMode="auto">
          <a:xfrm>
            <a:off x="3255975" y="2290763"/>
            <a:ext cx="13747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1" name="Picture 26" descr="C:\Users\LSHEN\Desktop\infographic_wealth_by_race.pn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41812" t="61715" r="39754" b="5473"/>
          <a:stretch/>
        </p:blipFill>
        <p:spPr bwMode="auto">
          <a:xfrm>
            <a:off x="5638800" y="3531871"/>
            <a:ext cx="1219198" cy="241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495800" y="4343400"/>
            <a:ext cx="609600" cy="609600"/>
          </a:xfrm>
          <a:prstGeom prst="rect">
            <a:avLst/>
          </a:prstGeom>
        </p:spPr>
      </p:pic>
      <p:pic>
        <p:nvPicPr>
          <p:cNvPr id="3" name="Picture 2"/>
          <p:cNvPicPr>
            <a:picLocks noChangeAspect="1"/>
          </p:cNvPicPr>
          <p:nvPr/>
        </p:nvPicPr>
        <p:blipFill rotWithShape="1">
          <a:blip r:embed="rId7"/>
          <a:srcRect l="49074"/>
          <a:stretch/>
        </p:blipFill>
        <p:spPr>
          <a:xfrm>
            <a:off x="4495801" y="5029200"/>
            <a:ext cx="529590" cy="516675"/>
          </a:xfrm>
          <a:prstGeom prst="rect">
            <a:avLst/>
          </a:prstGeom>
        </p:spPr>
      </p:pic>
      <p:pic>
        <p:nvPicPr>
          <p:cNvPr id="5" name="Picture 4"/>
          <p:cNvPicPr>
            <a:picLocks noChangeAspect="1"/>
          </p:cNvPicPr>
          <p:nvPr/>
        </p:nvPicPr>
        <p:blipFill>
          <a:blip r:embed="rId8"/>
          <a:stretch>
            <a:fillRect/>
          </a:stretch>
        </p:blipFill>
        <p:spPr>
          <a:xfrm>
            <a:off x="7924800" y="5117191"/>
            <a:ext cx="675622" cy="674009"/>
          </a:xfrm>
          <a:prstGeom prst="rect">
            <a:avLst/>
          </a:prstGeom>
        </p:spPr>
      </p:pic>
      <p:pic>
        <p:nvPicPr>
          <p:cNvPr id="28" name="Picture 27"/>
          <p:cNvPicPr>
            <a:picLocks noChangeAspect="1"/>
          </p:cNvPicPr>
          <p:nvPr/>
        </p:nvPicPr>
        <p:blipFill>
          <a:blip r:embed="rId8"/>
          <a:stretch>
            <a:fillRect/>
          </a:stretch>
        </p:blipFill>
        <p:spPr>
          <a:xfrm>
            <a:off x="7924800" y="4431391"/>
            <a:ext cx="675622" cy="674009"/>
          </a:xfrm>
          <a:prstGeom prst="rect">
            <a:avLst/>
          </a:prstGeom>
        </p:spPr>
      </p:pic>
      <p:pic>
        <p:nvPicPr>
          <p:cNvPr id="29" name="Picture 28"/>
          <p:cNvPicPr>
            <a:picLocks noChangeAspect="1"/>
          </p:cNvPicPr>
          <p:nvPr/>
        </p:nvPicPr>
        <p:blipFill>
          <a:blip r:embed="rId6"/>
          <a:stretch>
            <a:fillRect/>
          </a:stretch>
        </p:blipFill>
        <p:spPr>
          <a:xfrm>
            <a:off x="8001000" y="3810000"/>
            <a:ext cx="609600" cy="609600"/>
          </a:xfrm>
          <a:prstGeom prst="rect">
            <a:avLst/>
          </a:prstGeom>
        </p:spPr>
      </p:pic>
      <p:pic>
        <p:nvPicPr>
          <p:cNvPr id="30" name="Picture 29"/>
          <p:cNvPicPr>
            <a:picLocks noChangeAspect="1"/>
          </p:cNvPicPr>
          <p:nvPr/>
        </p:nvPicPr>
        <p:blipFill rotWithShape="1">
          <a:blip r:embed="rId7"/>
          <a:srcRect l="49074"/>
          <a:stretch/>
        </p:blipFill>
        <p:spPr>
          <a:xfrm>
            <a:off x="5943600" y="3048001"/>
            <a:ext cx="546731" cy="533399"/>
          </a:xfrm>
          <a:prstGeom prst="rect">
            <a:avLst/>
          </a:prstGeom>
        </p:spPr>
      </p:pic>
      <p:pic>
        <p:nvPicPr>
          <p:cNvPr id="6" name="Picture 5"/>
          <p:cNvPicPr>
            <a:picLocks noChangeAspect="1"/>
          </p:cNvPicPr>
          <p:nvPr/>
        </p:nvPicPr>
        <p:blipFill>
          <a:blip r:embed="rId9"/>
          <a:stretch>
            <a:fillRect/>
          </a:stretch>
        </p:blipFill>
        <p:spPr>
          <a:xfrm>
            <a:off x="8077200" y="3352800"/>
            <a:ext cx="457200" cy="457200"/>
          </a:xfrm>
          <a:prstGeom prst="rect">
            <a:avLst/>
          </a:prstGeom>
        </p:spPr>
      </p:pic>
      <p:pic>
        <p:nvPicPr>
          <p:cNvPr id="32" name="Picture 31"/>
          <p:cNvPicPr>
            <a:picLocks noChangeAspect="1"/>
          </p:cNvPicPr>
          <p:nvPr/>
        </p:nvPicPr>
        <p:blipFill>
          <a:blip r:embed="rId9"/>
          <a:stretch>
            <a:fillRect/>
          </a:stretch>
        </p:blipFill>
        <p:spPr>
          <a:xfrm>
            <a:off x="7620000" y="3352800"/>
            <a:ext cx="457200" cy="457200"/>
          </a:xfrm>
          <a:prstGeom prst="rect">
            <a:avLst/>
          </a:prstGeom>
        </p:spPr>
      </p:pic>
      <p:pic>
        <p:nvPicPr>
          <p:cNvPr id="33" name="Picture 32"/>
          <p:cNvPicPr>
            <a:picLocks noChangeAspect="1"/>
          </p:cNvPicPr>
          <p:nvPr/>
        </p:nvPicPr>
        <p:blipFill>
          <a:blip r:embed="rId9"/>
          <a:stretch>
            <a:fillRect/>
          </a:stretch>
        </p:blipFill>
        <p:spPr>
          <a:xfrm>
            <a:off x="7620000" y="2895600"/>
            <a:ext cx="457200" cy="457200"/>
          </a:xfrm>
          <a:prstGeom prst="rect">
            <a:avLst/>
          </a:prstGeom>
        </p:spPr>
      </p:pic>
      <p:pic>
        <p:nvPicPr>
          <p:cNvPr id="34" name="Picture 33"/>
          <p:cNvPicPr>
            <a:picLocks noChangeAspect="1"/>
          </p:cNvPicPr>
          <p:nvPr/>
        </p:nvPicPr>
        <p:blipFill>
          <a:blip r:embed="rId9"/>
          <a:stretch>
            <a:fillRect/>
          </a:stretch>
        </p:blipFill>
        <p:spPr>
          <a:xfrm>
            <a:off x="8077200" y="2895600"/>
            <a:ext cx="457200" cy="457200"/>
          </a:xfrm>
          <a:prstGeom prst="rect">
            <a:avLst/>
          </a:prstGeom>
        </p:spPr>
      </p:pic>
    </p:spTree>
    <p:extLst>
      <p:ext uri="{BB962C8B-B14F-4D97-AF65-F5344CB8AC3E}">
        <p14:creationId xmlns:p14="http://schemas.microsoft.com/office/powerpoint/2010/main" val="1582794336"/>
      </p:ext>
    </p:extLst>
  </p:cSld>
  <p:clrMapOvr>
    <a:masterClrMapping/>
  </p:clrMapOvr>
  <p:transition xmlns:p14="http://schemas.microsoft.com/office/powerpoint/2010/main" spd="slow" advTm="30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228600" y="1219200"/>
            <a:ext cx="853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eaLnBrk="1" hangingPunct="1">
              <a:lnSpc>
                <a:spcPct val="90000"/>
              </a:lnSpc>
              <a:buFontTx/>
              <a:buNone/>
            </a:pPr>
            <a:endParaRPr lang="en-US" altLang="en-US" sz="3600" b="1">
              <a:solidFill>
                <a:srgbClr val="FFFF00"/>
              </a:solidFill>
            </a:endParaRPr>
          </a:p>
        </p:txBody>
      </p:sp>
      <p:sp>
        <p:nvSpPr>
          <p:cNvPr id="88067" name="Rectangle 3"/>
          <p:cNvSpPr>
            <a:spLocks noGrp="1" noChangeArrowheads="1"/>
          </p:cNvSpPr>
          <p:nvPr>
            <p:ph type="title"/>
          </p:nvPr>
        </p:nvSpPr>
        <p:spPr>
          <a:xfrm>
            <a:off x="685800" y="76200"/>
            <a:ext cx="7772400" cy="1143000"/>
          </a:xfrm>
        </p:spPr>
        <p:txBody>
          <a:bodyPr/>
          <a:lstStyle/>
          <a:p>
            <a:pPr eaLnBrk="1" hangingPunct="1"/>
            <a:r>
              <a:rPr lang="en-US" altLang="en-US" sz="3600" dirty="0" smtClean="0"/>
              <a:t>Median Wealth and Race, 2011</a:t>
            </a:r>
            <a:endParaRPr lang="en-US" altLang="en-US" sz="3600" dirty="0" smtClean="0">
              <a:solidFill>
                <a:srgbClr val="FFFF00"/>
              </a:solidFill>
            </a:endParaRPr>
          </a:p>
        </p:txBody>
      </p:sp>
      <p:sp>
        <p:nvSpPr>
          <p:cNvPr id="4" name="Content Placeholder 3"/>
          <p:cNvSpPr>
            <a:spLocks noGrp="1"/>
          </p:cNvSpPr>
          <p:nvPr>
            <p:ph sz="half" idx="1"/>
          </p:nvPr>
        </p:nvSpPr>
        <p:spPr>
          <a:xfrm>
            <a:off x="533400" y="1295400"/>
            <a:ext cx="8001000" cy="609600"/>
          </a:xfrm>
        </p:spPr>
        <p:txBody>
          <a:bodyPr/>
          <a:lstStyle/>
          <a:p>
            <a:pPr marL="0" indent="0">
              <a:buFontTx/>
              <a:buNone/>
              <a:defRPr/>
            </a:pPr>
            <a:r>
              <a:rPr lang="en-US" altLang="en-US" sz="3000" dirty="0" smtClean="0">
                <a:ea typeface="ＭＳ Ｐゴシック" charset="0"/>
              </a:rPr>
              <a:t>        For every dollar of wealth that Whites have, </a:t>
            </a:r>
          </a:p>
          <a:p>
            <a:pPr>
              <a:buFontTx/>
              <a:buNone/>
              <a:defRPr/>
            </a:pPr>
            <a:r>
              <a:rPr lang="en-US" altLang="en-US" sz="3000" dirty="0" smtClean="0">
                <a:ea typeface="ＭＳ Ｐゴシック" charset="0"/>
              </a:rPr>
              <a:t>                        </a:t>
            </a:r>
          </a:p>
          <a:p>
            <a:pPr>
              <a:buFontTx/>
              <a:buNone/>
              <a:defRPr/>
            </a:pPr>
            <a:endParaRPr lang="en-US" altLang="en-US" sz="3000" dirty="0">
              <a:ea typeface="ＭＳ Ｐゴシック" charset="0"/>
            </a:endParaRPr>
          </a:p>
          <a:p>
            <a:pPr>
              <a:buFontTx/>
              <a:buNone/>
              <a:defRPr/>
            </a:pPr>
            <a:endParaRPr lang="en-US" altLang="en-US" sz="3000" dirty="0" smtClean="0">
              <a:ea typeface="ＭＳ Ｐゴシック" charset="0"/>
            </a:endParaRPr>
          </a:p>
          <a:p>
            <a:pPr>
              <a:buFontTx/>
              <a:buNone/>
              <a:defRPr/>
            </a:pPr>
            <a:r>
              <a:rPr lang="en-US" altLang="en-US" sz="3000" dirty="0" smtClean="0">
                <a:ea typeface="ＭＳ Ｐゴシック" charset="0"/>
              </a:rPr>
              <a:t>                           </a:t>
            </a:r>
            <a:endParaRPr lang="en-US" altLang="en-US" sz="3000" dirty="0">
              <a:ea typeface="ＭＳ Ｐゴシック" charset="0"/>
            </a:endParaRPr>
          </a:p>
          <a:p>
            <a:pPr>
              <a:buFontTx/>
              <a:buNone/>
              <a:defRPr/>
            </a:pPr>
            <a:endParaRPr lang="en-US" altLang="en-US" dirty="0" smtClean="0">
              <a:ea typeface="ＭＳ Ｐゴシック" charset="0"/>
            </a:endParaRPr>
          </a:p>
        </p:txBody>
      </p:sp>
      <p:sp>
        <p:nvSpPr>
          <p:cNvPr id="2" name="Content Placeholder 1"/>
          <p:cNvSpPr>
            <a:spLocks noGrp="1"/>
          </p:cNvSpPr>
          <p:nvPr>
            <p:ph sz="half" idx="2"/>
          </p:nvPr>
        </p:nvSpPr>
        <p:spPr>
          <a:xfrm>
            <a:off x="609600" y="4648200"/>
            <a:ext cx="3810000" cy="609600"/>
          </a:xfrm>
        </p:spPr>
        <p:txBody>
          <a:bodyPr/>
          <a:lstStyle/>
          <a:p>
            <a:pPr marL="0" indent="0">
              <a:buNone/>
            </a:pPr>
            <a:r>
              <a:rPr lang="en-US" altLang="en-US" dirty="0">
                <a:ea typeface="ＭＳ Ｐゴシック" charset="0"/>
              </a:rPr>
              <a:t>Blacks have only 6 cents </a:t>
            </a:r>
          </a:p>
          <a:p>
            <a:pPr marL="0" indent="0">
              <a:buNone/>
            </a:pPr>
            <a:endParaRPr lang="en-US" dirty="0"/>
          </a:p>
        </p:txBody>
      </p:sp>
      <p:sp>
        <p:nvSpPr>
          <p:cNvPr id="88069" name="Line 4"/>
          <p:cNvSpPr>
            <a:spLocks noChangeShapeType="1"/>
          </p:cNvSpPr>
          <p:nvPr/>
        </p:nvSpPr>
        <p:spPr bwMode="auto">
          <a:xfrm>
            <a:off x="457200" y="11430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sz="3800" b="1">
              <a:solidFill>
                <a:srgbClr val="FFFF00"/>
              </a:solidFill>
              <a:latin typeface="Times New Roman" charset="0"/>
              <a:ea typeface="MS PGothic" pitchFamily="34" charset="-128"/>
            </a:endParaRPr>
          </a:p>
        </p:txBody>
      </p:sp>
      <p:sp>
        <p:nvSpPr>
          <p:cNvPr id="88070" name="Line 5"/>
          <p:cNvSpPr>
            <a:spLocks noChangeShapeType="1"/>
          </p:cNvSpPr>
          <p:nvPr/>
        </p:nvSpPr>
        <p:spPr bwMode="auto">
          <a:xfrm>
            <a:off x="457200" y="62484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sz="3800" b="1">
              <a:solidFill>
                <a:srgbClr val="FFFF00"/>
              </a:solidFill>
              <a:latin typeface="Times New Roman" charset="0"/>
              <a:ea typeface="MS PGothic" pitchFamily="34" charset="-128"/>
            </a:endParaRPr>
          </a:p>
        </p:txBody>
      </p:sp>
      <p:pic>
        <p:nvPicPr>
          <p:cNvPr id="35" name="Picture 26" descr="C:\Users\LSHEN\Desktop\infographic_wealth_by_race.png"/>
          <p:cNvPicPr>
            <a:picLocks noChangeAspect="1" noChangeArrowheads="1"/>
          </p:cNvPicPr>
          <p:nvPr/>
        </p:nvPicPr>
        <p:blipFill rotWithShape="1">
          <a:blip r:embed="rId2">
            <a:extLst>
              <a:ext uri="{28A0092B-C50C-407E-A947-70E740481C1C}">
                <a14:useLocalDpi xmlns:a14="http://schemas.microsoft.com/office/drawing/2010/main" val="0"/>
              </a:ext>
            </a:extLst>
          </a:blip>
          <a:srcRect l="7053" r="15400" b="62040"/>
          <a:stretch/>
        </p:blipFill>
        <p:spPr bwMode="auto">
          <a:xfrm>
            <a:off x="2057400" y="1981200"/>
            <a:ext cx="5102592" cy="187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2" name="Group 2"/>
          <p:cNvGrpSpPr>
            <a:grpSpLocks/>
          </p:cNvGrpSpPr>
          <p:nvPr/>
        </p:nvGrpSpPr>
        <p:grpSpPr bwMode="auto">
          <a:xfrm>
            <a:off x="5334000" y="4724400"/>
            <a:ext cx="1895475" cy="617538"/>
            <a:chOff x="6651014" y="2651502"/>
            <a:chExt cx="1895861" cy="352296"/>
          </a:xfrm>
        </p:grpSpPr>
        <p:pic>
          <p:nvPicPr>
            <p:cNvPr id="88082" name="Picture 26" descr="C:\Users\LSHEN\Desktop\infographic_wealth_by_race.png"/>
            <p:cNvPicPr>
              <a:picLocks noChangeAspect="1" noChangeArrowheads="1"/>
            </p:cNvPicPr>
            <p:nvPr/>
          </p:nvPicPr>
          <p:blipFill>
            <a:blip r:embed="rId3">
              <a:extLst>
                <a:ext uri="{28A0092B-C50C-407E-A947-70E740481C1C}">
                  <a14:useLocalDpi xmlns:a14="http://schemas.microsoft.com/office/drawing/2010/main" val="0"/>
                </a:ext>
              </a:extLst>
            </a:blip>
            <a:srcRect l="41812" t="33954" r="39754" b="36932"/>
            <a:stretch>
              <a:fillRect/>
            </a:stretch>
          </p:blipFill>
          <p:spPr bwMode="auto">
            <a:xfrm rot="5400000">
              <a:off x="6973294" y="2329222"/>
              <a:ext cx="350086" cy="99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3" name="Picture 26" descr="C:\Users\LSHEN\Desktop\infographic_wealth_by_race.png"/>
            <p:cNvPicPr>
              <a:picLocks noChangeAspect="1" noChangeArrowheads="1"/>
            </p:cNvPicPr>
            <p:nvPr/>
          </p:nvPicPr>
          <p:blipFill>
            <a:blip r:embed="rId3">
              <a:extLst>
                <a:ext uri="{28A0092B-C50C-407E-A947-70E740481C1C}">
                  <a14:useLocalDpi xmlns:a14="http://schemas.microsoft.com/office/drawing/2010/main" val="0"/>
                </a:ext>
              </a:extLst>
            </a:blip>
            <a:srcRect l="41812" t="33954" r="39754" b="36932"/>
            <a:stretch>
              <a:fillRect/>
            </a:stretch>
          </p:blipFill>
          <p:spPr bwMode="auto">
            <a:xfrm rot="5400000">
              <a:off x="7874509" y="2331432"/>
              <a:ext cx="350086" cy="99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073" name="Group 1"/>
          <p:cNvGrpSpPr>
            <a:grpSpLocks/>
          </p:cNvGrpSpPr>
          <p:nvPr/>
        </p:nvGrpSpPr>
        <p:grpSpPr bwMode="auto">
          <a:xfrm>
            <a:off x="5257800" y="3810000"/>
            <a:ext cx="2360613" cy="812800"/>
            <a:chOff x="6149755" y="1834274"/>
            <a:chExt cx="2361380" cy="812293"/>
          </a:xfrm>
        </p:grpSpPr>
        <p:pic>
          <p:nvPicPr>
            <p:cNvPr id="88078" name="Picture 26" descr="C:\Users\LSHEN\Desktop\infographic_wealth_by_race.png"/>
            <p:cNvPicPr>
              <a:picLocks noChangeAspect="1" noChangeArrowheads="1"/>
            </p:cNvPicPr>
            <p:nvPr/>
          </p:nvPicPr>
          <p:blipFill>
            <a:blip r:embed="rId3">
              <a:extLst>
                <a:ext uri="{28A0092B-C50C-407E-A947-70E740481C1C}">
                  <a14:useLocalDpi xmlns:a14="http://schemas.microsoft.com/office/drawing/2010/main" val="0"/>
                </a:ext>
              </a:extLst>
            </a:blip>
            <a:srcRect l="41812" t="69286" r="39754" b="5473"/>
            <a:stretch>
              <a:fillRect/>
            </a:stretch>
          </p:blipFill>
          <p:spPr bwMode="auto">
            <a:xfrm rot="-5400000">
              <a:off x="6360450" y="1628207"/>
              <a:ext cx="807665" cy="122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26" descr="C:\Users\LSHEN\Desktop\infographic_wealth_by_race.png"/>
            <p:cNvPicPr>
              <a:picLocks noChangeAspect="1" noChangeArrowheads="1"/>
            </p:cNvPicPr>
            <p:nvPr/>
          </p:nvPicPr>
          <p:blipFill>
            <a:blip r:embed="rId3">
              <a:extLst>
                <a:ext uri="{28A0092B-C50C-407E-A947-70E740481C1C}">
                  <a14:useLocalDpi xmlns:a14="http://schemas.microsoft.com/office/drawing/2010/main" val="0"/>
                </a:ext>
              </a:extLst>
            </a:blip>
            <a:srcRect l="41812" t="54826" r="39754" b="36932"/>
            <a:stretch>
              <a:fillRect/>
            </a:stretch>
          </p:blipFill>
          <p:spPr bwMode="auto">
            <a:xfrm rot="5400000">
              <a:off x="7998598" y="2134030"/>
              <a:ext cx="743539" cy="28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26" descr="C:\Users\LSHEN\Desktop\infographic_wealth_by_race.png"/>
            <p:cNvPicPr>
              <a:picLocks noChangeAspect="1" noChangeArrowheads="1"/>
            </p:cNvPicPr>
            <p:nvPr/>
          </p:nvPicPr>
          <p:blipFill>
            <a:blip r:embed="rId3">
              <a:extLst>
                <a:ext uri="{28A0092B-C50C-407E-A947-70E740481C1C}">
                  <a14:useLocalDpi xmlns:a14="http://schemas.microsoft.com/office/drawing/2010/main" val="0"/>
                </a:ext>
              </a:extLst>
            </a:blip>
            <a:srcRect l="41812" t="69286" r="39754" b="5473"/>
            <a:stretch>
              <a:fillRect/>
            </a:stretch>
          </p:blipFill>
          <p:spPr bwMode="auto">
            <a:xfrm rot="-5400000">
              <a:off x="6910486" y="1623579"/>
              <a:ext cx="807665" cy="122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1" name="Picture 16" descr="http://www.thecoinspot.com/5c/2003%20Type%201%20-%205%20Cents%20Re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901" y="2034083"/>
              <a:ext cx="417302" cy="41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074" name="Group 4"/>
          <p:cNvGrpSpPr>
            <a:grpSpLocks/>
          </p:cNvGrpSpPr>
          <p:nvPr/>
        </p:nvGrpSpPr>
        <p:grpSpPr bwMode="auto">
          <a:xfrm>
            <a:off x="5562600" y="5410200"/>
            <a:ext cx="1371600" cy="742950"/>
            <a:chOff x="6764282" y="2958113"/>
            <a:chExt cx="1018942" cy="743539"/>
          </a:xfrm>
        </p:grpSpPr>
        <p:pic>
          <p:nvPicPr>
            <p:cNvPr id="88076" name="Picture 26" descr="C:\Users\LSHEN\Desktop\infographic_wealth_by_race.png"/>
            <p:cNvPicPr>
              <a:picLocks noChangeAspect="1" noChangeArrowheads="1"/>
            </p:cNvPicPr>
            <p:nvPr/>
          </p:nvPicPr>
          <p:blipFill>
            <a:blip r:embed="rId3">
              <a:extLst>
                <a:ext uri="{28A0092B-C50C-407E-A947-70E740481C1C}">
                  <a14:useLocalDpi xmlns:a14="http://schemas.microsoft.com/office/drawing/2010/main" val="0"/>
                </a:ext>
              </a:extLst>
            </a:blip>
            <a:srcRect l="41812" t="46587" r="39754" b="36932"/>
            <a:stretch>
              <a:fillRect/>
            </a:stretch>
          </p:blipFill>
          <p:spPr bwMode="auto">
            <a:xfrm rot="5400000">
              <a:off x="7129919" y="3048347"/>
              <a:ext cx="743539" cy="56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16" descr="http://www.thecoinspot.com/5c/2003%20Type%201%20-%205%20Cents%20Re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282" y="3088606"/>
              <a:ext cx="474416" cy="47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075" name="Rectangle 4"/>
          <p:cNvSpPr>
            <a:spLocks noChangeArrowheads="1"/>
          </p:cNvSpPr>
          <p:nvPr/>
        </p:nvSpPr>
        <p:spPr bwMode="auto">
          <a:xfrm>
            <a:off x="393700" y="6335713"/>
            <a:ext cx="262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3200">
                <a:solidFill>
                  <a:schemeClr val="tx1"/>
                </a:solidFill>
                <a:latin typeface="Times New Roman" pitchFamily="18" charset="0"/>
                <a:ea typeface="MS PGothic" pitchFamily="34" charset="-128"/>
              </a:defRPr>
            </a:lvl1pPr>
            <a:lvl2pPr marL="742950" indent="-285750" algn="l">
              <a:spcBef>
                <a:spcPct val="20000"/>
              </a:spcBef>
              <a:buChar char="–"/>
              <a:defRPr sz="2800">
                <a:solidFill>
                  <a:schemeClr val="tx1"/>
                </a:solidFill>
                <a:latin typeface="Times New Roman" pitchFamily="18" charset="0"/>
                <a:ea typeface="MS PGothic" pitchFamily="34" charset="-128"/>
              </a:defRPr>
            </a:lvl2pPr>
            <a:lvl3pPr marL="1143000" indent="-228600" algn="l">
              <a:spcBef>
                <a:spcPct val="20000"/>
              </a:spcBef>
              <a:buChar char="•"/>
              <a:defRPr sz="2400">
                <a:solidFill>
                  <a:schemeClr val="tx1"/>
                </a:solidFill>
                <a:latin typeface="Times New Roman" pitchFamily="18" charset="0"/>
                <a:ea typeface="MS PGothic" pitchFamily="34" charset="-128"/>
              </a:defRPr>
            </a:lvl3pPr>
            <a:lvl4pPr marL="1600200" indent="-228600" algn="l">
              <a:spcBef>
                <a:spcPct val="20000"/>
              </a:spcBef>
              <a:buChar char="–"/>
              <a:defRPr sz="2000">
                <a:solidFill>
                  <a:schemeClr val="tx1"/>
                </a:solidFill>
                <a:latin typeface="Times New Roman" pitchFamily="18" charset="0"/>
                <a:ea typeface="MS PGothic" pitchFamily="34" charset="-128"/>
              </a:defRPr>
            </a:lvl4pPr>
            <a:lvl5pPr marL="2057400" indent="-228600" algn="l">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ctr" eaLnBrk="1" hangingPunct="1">
              <a:spcBef>
                <a:spcPct val="0"/>
              </a:spcBef>
              <a:buFontTx/>
              <a:buNone/>
            </a:pPr>
            <a:r>
              <a:rPr lang="en-US" altLang="en-US" sz="1800" b="1" dirty="0">
                <a:solidFill>
                  <a:srgbClr val="FFFF00"/>
                </a:solidFill>
              </a:rPr>
              <a:t>U.S. Census Bureau, 2014</a:t>
            </a:r>
          </a:p>
        </p:txBody>
      </p:sp>
      <p:sp>
        <p:nvSpPr>
          <p:cNvPr id="22" name="Content Placeholder 1"/>
          <p:cNvSpPr txBox="1">
            <a:spLocks/>
          </p:cNvSpPr>
          <p:nvPr/>
        </p:nvSpPr>
        <p:spPr bwMode="auto">
          <a:xfrm>
            <a:off x="533400" y="5486400"/>
            <a:ext cx="5257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defRPr/>
            </a:pPr>
            <a:r>
              <a:rPr lang="en-US" altLang="en-US" b="1" dirty="0">
                <a:solidFill>
                  <a:srgbClr val="FFFF00"/>
                </a:solidFill>
                <a:latin typeface="Times New Roman"/>
                <a:ea typeface="ＭＳ Ｐゴシック" charset="0"/>
              </a:rPr>
              <a:t>Latinos have only 7 cents </a:t>
            </a:r>
          </a:p>
          <a:p>
            <a:pPr marL="0" indent="0">
              <a:buFontTx/>
              <a:buNone/>
            </a:pPr>
            <a:endParaRPr lang="en-US" b="1" dirty="0">
              <a:solidFill>
                <a:srgbClr val="FFFF00"/>
              </a:solidFill>
              <a:latin typeface="Times New Roman"/>
            </a:endParaRPr>
          </a:p>
        </p:txBody>
      </p:sp>
      <p:sp>
        <p:nvSpPr>
          <p:cNvPr id="23" name="Content Placeholder 1"/>
          <p:cNvSpPr txBox="1">
            <a:spLocks/>
          </p:cNvSpPr>
          <p:nvPr/>
        </p:nvSpPr>
        <p:spPr bwMode="auto">
          <a:xfrm>
            <a:off x="609600" y="3810000"/>
            <a:ext cx="3810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pPr>
            <a:r>
              <a:rPr lang="en-US" altLang="en-US" b="1" dirty="0" smtClean="0">
                <a:solidFill>
                  <a:srgbClr val="FFFF00"/>
                </a:solidFill>
                <a:latin typeface="Times New Roman"/>
                <a:ea typeface="ＭＳ Ｐゴシック" charset="0"/>
              </a:rPr>
              <a:t>Asians have 81 cents</a:t>
            </a:r>
          </a:p>
          <a:p>
            <a:pPr marL="0" indent="0">
              <a:buFontTx/>
              <a:buNone/>
            </a:pPr>
            <a:endParaRPr lang="en-US" b="1" dirty="0">
              <a:solidFill>
                <a:srgbClr val="FFFF00"/>
              </a:solidFill>
              <a:latin typeface="Times New Roman"/>
            </a:endParaRPr>
          </a:p>
        </p:txBody>
      </p:sp>
    </p:spTree>
    <p:extLst>
      <p:ext uri="{BB962C8B-B14F-4D97-AF65-F5344CB8AC3E}">
        <p14:creationId xmlns:p14="http://schemas.microsoft.com/office/powerpoint/2010/main" val="141280650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xmlns:p14="http://schemas.microsoft.com/office/powerpoint/2010/main" spd="slow" advTm="30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0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0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8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85800" y="990600"/>
            <a:ext cx="7772400" cy="3962400"/>
          </a:xfrm>
        </p:spPr>
        <p:txBody>
          <a:bodyPr/>
          <a:lstStyle/>
          <a:p>
            <a:pPr eaLnBrk="1" hangingPunct="1"/>
            <a:r>
              <a:rPr lang="en-US" sz="3600" b="1" dirty="0"/>
              <a:t>Added Burden of Race </a:t>
            </a:r>
            <a:endParaRPr lang="en-US" altLang="en-US" sz="3600" i="1" dirty="0" smtClean="0"/>
          </a:p>
        </p:txBody>
      </p:sp>
    </p:spTree>
    <p:extLst>
      <p:ext uri="{BB962C8B-B14F-4D97-AF65-F5344CB8AC3E}">
        <p14:creationId xmlns:p14="http://schemas.microsoft.com/office/powerpoint/2010/main" val="28245833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609600"/>
            <a:ext cx="7772400" cy="1752600"/>
          </a:xfrm>
        </p:spPr>
        <p:txBody>
          <a:bodyPr/>
          <a:lstStyle/>
          <a:p>
            <a:pPr eaLnBrk="1" hangingPunct="1"/>
            <a:r>
              <a:rPr lang="en-US" sz="3600" dirty="0" smtClean="0"/>
              <a:t>A Driver of Early Interest in </a:t>
            </a:r>
            <a:br>
              <a:rPr lang="en-US" sz="3600" dirty="0" smtClean="0"/>
            </a:br>
            <a:r>
              <a:rPr lang="en-US" sz="3600" dirty="0" smtClean="0"/>
              <a:t>Racism and Health</a:t>
            </a:r>
            <a:br>
              <a:rPr lang="en-US" sz="3600" dirty="0" smtClean="0"/>
            </a:br>
            <a:r>
              <a:rPr lang="en-US" sz="4000" dirty="0" smtClean="0"/>
              <a:t>	</a:t>
            </a:r>
          </a:p>
        </p:txBody>
      </p:sp>
      <p:sp>
        <p:nvSpPr>
          <p:cNvPr id="47107" name="Rectangle 3"/>
          <p:cNvSpPr>
            <a:spLocks noGrp="1" noChangeArrowheads="1"/>
          </p:cNvSpPr>
          <p:nvPr>
            <p:ph type="body" idx="1"/>
          </p:nvPr>
        </p:nvSpPr>
        <p:spPr>
          <a:xfrm>
            <a:off x="457200" y="2590800"/>
            <a:ext cx="8305800" cy="3505200"/>
          </a:xfrm>
        </p:spPr>
        <p:txBody>
          <a:bodyPr/>
          <a:lstStyle/>
          <a:p>
            <a:pPr indent="-3175" eaLnBrk="1" hangingPunct="1">
              <a:buFontTx/>
              <a:buNone/>
            </a:pPr>
            <a:r>
              <a:rPr lang="en-US" i="1" dirty="0" smtClean="0"/>
              <a:t>	Racial/ethnic Disparities Persist</a:t>
            </a:r>
          </a:p>
          <a:p>
            <a:pPr indent="-3175" eaLnBrk="1" hangingPunct="1">
              <a:buFontTx/>
              <a:buNone/>
            </a:pPr>
            <a:r>
              <a:rPr lang="en-US" i="1" dirty="0" smtClean="0"/>
              <a:t>Earlier onset of Disease</a:t>
            </a:r>
          </a:p>
          <a:p>
            <a:pPr indent="-3175" eaLnBrk="1" hangingPunct="1">
              <a:buFontTx/>
              <a:buNone/>
            </a:pPr>
            <a:r>
              <a:rPr lang="en-US" i="1" dirty="0" smtClean="0"/>
              <a:t>Greater severity of Disease</a:t>
            </a:r>
          </a:p>
          <a:p>
            <a:pPr indent="-3175" eaLnBrk="1" hangingPunct="1">
              <a:buFontTx/>
              <a:buNone/>
            </a:pPr>
            <a:r>
              <a:rPr lang="en-US" i="1" dirty="0" smtClean="0"/>
              <a:t>Residual Racial Differences at every SES level</a:t>
            </a:r>
          </a:p>
        </p:txBody>
      </p:sp>
    </p:spTree>
    <p:extLst>
      <p:ext uri="{BB962C8B-B14F-4D97-AF65-F5344CB8AC3E}">
        <p14:creationId xmlns:p14="http://schemas.microsoft.com/office/powerpoint/2010/main" val="41024700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228600" y="1219200"/>
            <a:ext cx="853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pPr>
            <a:endParaRPr lang="en-US" sz="3600" b="0">
              <a:solidFill>
                <a:srgbClr val="FFFF00"/>
              </a:solidFill>
              <a:ea typeface="MS PGothic" charset="0"/>
              <a:cs typeface="Times New Roman" charset="0"/>
            </a:endParaRPr>
          </a:p>
        </p:txBody>
      </p:sp>
      <p:sp>
        <p:nvSpPr>
          <p:cNvPr id="173059" name="Rectangle 3"/>
          <p:cNvSpPr>
            <a:spLocks noGrp="1" noChangeArrowheads="1"/>
          </p:cNvSpPr>
          <p:nvPr>
            <p:ph type="title"/>
          </p:nvPr>
        </p:nvSpPr>
        <p:spPr>
          <a:xfrm>
            <a:off x="685800" y="76200"/>
            <a:ext cx="7772400" cy="1143000"/>
          </a:xfrm>
        </p:spPr>
        <p:txBody>
          <a:bodyPr/>
          <a:lstStyle/>
          <a:p>
            <a:pPr eaLnBrk="1" hangingPunct="1"/>
            <a:r>
              <a:rPr lang="en-US" sz="3600" b="1">
                <a:solidFill>
                  <a:srgbClr val="FFFF00"/>
                </a:solidFill>
                <a:latin typeface="Times New Roman" charset="0"/>
              </a:rPr>
              <a:t>Life Expectancy At Age 25</a:t>
            </a:r>
          </a:p>
        </p:txBody>
      </p:sp>
      <p:graphicFrame>
        <p:nvGraphicFramePr>
          <p:cNvPr id="364551" name="Group 7"/>
          <p:cNvGraphicFramePr>
            <a:graphicFrameLocks noGrp="1"/>
          </p:cNvGraphicFramePr>
          <p:nvPr>
            <p:ph type="tbl" idx="1"/>
          </p:nvPr>
        </p:nvGraphicFramePr>
        <p:xfrm>
          <a:off x="685800" y="1295400"/>
          <a:ext cx="7848600" cy="4221162"/>
        </p:xfrm>
        <a:graphic>
          <a:graphicData uri="http://schemas.openxmlformats.org/drawingml/2006/table">
            <a:tbl>
              <a:tblPr/>
              <a:tblGrid>
                <a:gridCol w="3386138"/>
                <a:gridCol w="1616075"/>
                <a:gridCol w="1308100"/>
                <a:gridCol w="1538287"/>
              </a:tblGrid>
              <a:tr h="6858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Group</a:t>
                      </a:r>
                    </a:p>
                  </a:txBody>
                  <a:tcPr marT="45725" marB="45725"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White</a:t>
                      </a:r>
                    </a:p>
                  </a:txBody>
                  <a:tcPr marT="45725" marB="45725"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Black</a:t>
                      </a:r>
                    </a:p>
                  </a:txBody>
                  <a:tcPr marT="45725" marB="45725"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rPr>
                        <a:t>Difference</a:t>
                      </a:r>
                    </a:p>
                  </a:txBody>
                  <a:tcPr marT="45725" marB="45725"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9632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All</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53.4</a:t>
                      </a:r>
                    </a:p>
                  </a:txBody>
                  <a:tcPr marT="45725" marB="45725"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48.4</a:t>
                      </a:r>
                    </a:p>
                  </a:txBody>
                  <a:tcPr marT="45725" marB="45725"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9900"/>
                          </a:solidFill>
                          <a:effectLst/>
                          <a:latin typeface="Times New Roman" pitchFamily="18" charset="0"/>
                        </a:rPr>
                        <a:t>5.0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cap="flat">
                      <a:noFill/>
                    </a:lnB>
                    <a:lnTlToBr>
                      <a:noFill/>
                    </a:lnTlToBr>
                    <a:lnBlToTr>
                      <a:noFill/>
                    </a:lnBlToTr>
                    <a:noFill/>
                  </a:tcPr>
                </a:tc>
              </a:tr>
            </a:tbl>
          </a:graphicData>
        </a:graphic>
      </p:graphicFrame>
      <p:sp>
        <p:nvSpPr>
          <p:cNvPr id="173090" name="Line 4"/>
          <p:cNvSpPr>
            <a:spLocks noChangeShapeType="1"/>
          </p:cNvSpPr>
          <p:nvPr/>
        </p:nvSpPr>
        <p:spPr bwMode="auto">
          <a:xfrm>
            <a:off x="457200" y="12192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3091" name="Line 5"/>
          <p:cNvSpPr>
            <a:spLocks noChangeShapeType="1"/>
          </p:cNvSpPr>
          <p:nvPr/>
        </p:nvSpPr>
        <p:spPr bwMode="auto">
          <a:xfrm>
            <a:off x="457200" y="60198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3092" name="Text Box 6"/>
          <p:cNvSpPr txBox="1">
            <a:spLocks noChangeArrowheads="1"/>
          </p:cNvSpPr>
          <p:nvPr/>
        </p:nvSpPr>
        <p:spPr bwMode="auto">
          <a:xfrm>
            <a:off x="685800" y="6248400"/>
            <a:ext cx="769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l">
              <a:spcBef>
                <a:spcPct val="50000"/>
              </a:spcBef>
            </a:pPr>
            <a:r>
              <a:rPr lang="en-US" sz="1800" b="0" dirty="0">
                <a:solidFill>
                  <a:srgbClr val="FFFF00"/>
                </a:solidFill>
                <a:latin typeface="Arial" charset="0"/>
                <a:ea typeface="MS PGothic" charset="0"/>
                <a:cs typeface="Times New Roman" charset="0"/>
              </a:rPr>
              <a:t>Murphy, NVSS 2000</a:t>
            </a:r>
          </a:p>
        </p:txBody>
      </p:sp>
    </p:spTree>
    <p:extLst>
      <p:ext uri="{BB962C8B-B14F-4D97-AF65-F5344CB8AC3E}">
        <p14:creationId xmlns:p14="http://schemas.microsoft.com/office/powerpoint/2010/main" val="3751210382"/>
      </p:ext>
    </p:extLst>
  </p:cSld>
  <p:clrMapOvr>
    <a:masterClrMapping/>
  </p:clrMapOvr>
  <p:transition xmlns:p14="http://schemas.microsoft.com/office/powerpoint/2010/main" spd="slow" advTm="30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228600" y="1219200"/>
            <a:ext cx="853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pPr>
            <a:endParaRPr lang="en-US" sz="3600" b="0">
              <a:solidFill>
                <a:srgbClr val="FFFF00"/>
              </a:solidFill>
              <a:ea typeface="MS PGothic" charset="0"/>
              <a:cs typeface="Times New Roman" charset="0"/>
            </a:endParaRPr>
          </a:p>
        </p:txBody>
      </p:sp>
      <p:sp>
        <p:nvSpPr>
          <p:cNvPr id="174083" name="Rectangle 3"/>
          <p:cNvSpPr>
            <a:spLocks noGrp="1" noChangeArrowheads="1"/>
          </p:cNvSpPr>
          <p:nvPr>
            <p:ph type="title"/>
          </p:nvPr>
        </p:nvSpPr>
        <p:spPr>
          <a:xfrm>
            <a:off x="685800" y="76200"/>
            <a:ext cx="7772400" cy="1143000"/>
          </a:xfrm>
        </p:spPr>
        <p:txBody>
          <a:bodyPr/>
          <a:lstStyle/>
          <a:p>
            <a:pPr eaLnBrk="1" hangingPunct="1"/>
            <a:r>
              <a:rPr lang="en-US" sz="3600" b="1">
                <a:solidFill>
                  <a:srgbClr val="FFFF00"/>
                </a:solidFill>
                <a:latin typeface="Times New Roman" charset="0"/>
              </a:rPr>
              <a:t>Life Expectancy At Age 25</a:t>
            </a:r>
          </a:p>
        </p:txBody>
      </p:sp>
      <p:graphicFrame>
        <p:nvGraphicFramePr>
          <p:cNvPr id="365575" name="Group 7"/>
          <p:cNvGraphicFramePr>
            <a:graphicFrameLocks noGrp="1"/>
          </p:cNvGraphicFramePr>
          <p:nvPr>
            <p:ph type="tbl" idx="1"/>
          </p:nvPr>
        </p:nvGraphicFramePr>
        <p:xfrm>
          <a:off x="685800" y="1295400"/>
          <a:ext cx="7848600" cy="4221162"/>
        </p:xfrm>
        <a:graphic>
          <a:graphicData uri="http://schemas.openxmlformats.org/drawingml/2006/table">
            <a:tbl>
              <a:tblPr/>
              <a:tblGrid>
                <a:gridCol w="3386138"/>
                <a:gridCol w="1616075"/>
                <a:gridCol w="1308100"/>
                <a:gridCol w="1538287"/>
              </a:tblGrid>
              <a:tr h="6858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Group</a:t>
                      </a:r>
                    </a:p>
                  </a:txBody>
                  <a:tcPr marT="45725" marB="45725"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White</a:t>
                      </a:r>
                    </a:p>
                  </a:txBody>
                  <a:tcPr marT="45725" marB="45725"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Black</a:t>
                      </a:r>
                    </a:p>
                  </a:txBody>
                  <a:tcPr marT="45725" marB="45725"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rPr>
                        <a:t>Difference</a:t>
                      </a:r>
                    </a:p>
                  </a:txBody>
                  <a:tcPr marT="45725" marB="45725"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9632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All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Education</a:t>
                      </a:r>
                    </a:p>
                  </a:txBody>
                  <a:tcPr marT="45725" marB="45725"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53.4</a:t>
                      </a:r>
                    </a:p>
                  </a:txBody>
                  <a:tcPr marT="45725" marB="45725"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48.4</a:t>
                      </a:r>
                    </a:p>
                  </a:txBody>
                  <a:tcPr marT="45725" marB="45725"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9900"/>
                          </a:solidFill>
                          <a:effectLst/>
                          <a:latin typeface="Times New Roman" pitchFamily="18" charset="0"/>
                        </a:rPr>
                        <a:t>5.0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a.  0-12 Years</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50.1</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b. 12 Years </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54.1</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c. Some College</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55.2</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d. College Grad</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56.5</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Difference</a:t>
                      </a:r>
                    </a:p>
                  </a:txBody>
                  <a:tcPr marT="45725" marB="45725"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FFFF"/>
                          </a:solidFill>
                          <a:effectLst/>
                          <a:latin typeface="Times New Roman" pitchFamily="18" charset="0"/>
                        </a:rPr>
                        <a:t>6.4</a:t>
                      </a:r>
                    </a:p>
                  </a:txBody>
                  <a:tcPr marT="45725" marB="4572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cap="flat">
                      <a:noFill/>
                    </a:lnB>
                    <a:lnTlToBr>
                      <a:noFill/>
                    </a:lnTlToBr>
                    <a:lnBlToTr>
                      <a:noFill/>
                    </a:lnBlToTr>
                    <a:noFill/>
                  </a:tcPr>
                </a:tc>
              </a:tr>
            </a:tbl>
          </a:graphicData>
        </a:graphic>
      </p:graphicFrame>
      <p:sp>
        <p:nvSpPr>
          <p:cNvPr id="174114" name="Line 4"/>
          <p:cNvSpPr>
            <a:spLocks noChangeShapeType="1"/>
          </p:cNvSpPr>
          <p:nvPr/>
        </p:nvSpPr>
        <p:spPr bwMode="auto">
          <a:xfrm>
            <a:off x="457200" y="12192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15" name="Line 5"/>
          <p:cNvSpPr>
            <a:spLocks noChangeShapeType="1"/>
          </p:cNvSpPr>
          <p:nvPr/>
        </p:nvSpPr>
        <p:spPr bwMode="auto">
          <a:xfrm>
            <a:off x="457200" y="60198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16" name="Text Box 6"/>
          <p:cNvSpPr txBox="1">
            <a:spLocks noChangeArrowheads="1"/>
          </p:cNvSpPr>
          <p:nvPr/>
        </p:nvSpPr>
        <p:spPr bwMode="auto">
          <a:xfrm>
            <a:off x="685800" y="62484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pPr>
            <a:r>
              <a:rPr lang="en-US" sz="1800" b="0">
                <a:solidFill>
                  <a:srgbClr val="FFFF00"/>
                </a:solidFill>
                <a:latin typeface="Arial" charset="0"/>
                <a:ea typeface="MS PGothic" charset="0"/>
                <a:cs typeface="Times New Roman" charset="0"/>
              </a:rPr>
              <a:t>Murphy, NVSS 2000; Braveman et al. AJPH; 2010, NLMS 1988-1998</a:t>
            </a:r>
          </a:p>
        </p:txBody>
      </p:sp>
    </p:spTree>
    <p:extLst>
      <p:ext uri="{BB962C8B-B14F-4D97-AF65-F5344CB8AC3E}">
        <p14:creationId xmlns:p14="http://schemas.microsoft.com/office/powerpoint/2010/main" val="4137023622"/>
      </p:ext>
    </p:extLst>
  </p:cSld>
  <p:clrMapOvr>
    <a:masterClrMapping/>
  </p:clrMapOvr>
  <p:transition xmlns:p14="http://schemas.microsoft.com/office/powerpoint/2010/main" spd="slow" advTm="3000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228600" y="1219200"/>
            <a:ext cx="853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pPr>
            <a:endParaRPr lang="en-US" sz="3600" b="0">
              <a:solidFill>
                <a:srgbClr val="FFFF00"/>
              </a:solidFill>
              <a:ea typeface="MS PGothic" charset="0"/>
              <a:cs typeface="Times New Roman" charset="0"/>
            </a:endParaRPr>
          </a:p>
        </p:txBody>
      </p:sp>
      <p:sp>
        <p:nvSpPr>
          <p:cNvPr id="175107" name="Rectangle 3"/>
          <p:cNvSpPr>
            <a:spLocks noGrp="1" noChangeArrowheads="1"/>
          </p:cNvSpPr>
          <p:nvPr>
            <p:ph type="title"/>
          </p:nvPr>
        </p:nvSpPr>
        <p:spPr>
          <a:xfrm>
            <a:off x="685800" y="76200"/>
            <a:ext cx="7772400" cy="1143000"/>
          </a:xfrm>
        </p:spPr>
        <p:txBody>
          <a:bodyPr/>
          <a:lstStyle/>
          <a:p>
            <a:pPr eaLnBrk="1" hangingPunct="1"/>
            <a:r>
              <a:rPr lang="en-US" sz="3600" b="1">
                <a:solidFill>
                  <a:srgbClr val="FFFF00"/>
                </a:solidFill>
                <a:latin typeface="Times New Roman" charset="0"/>
              </a:rPr>
              <a:t>Life Expectancy At Age 25 </a:t>
            </a:r>
          </a:p>
        </p:txBody>
      </p:sp>
      <p:graphicFrame>
        <p:nvGraphicFramePr>
          <p:cNvPr id="366599" name="Group 7"/>
          <p:cNvGraphicFramePr>
            <a:graphicFrameLocks noGrp="1"/>
          </p:cNvGraphicFramePr>
          <p:nvPr>
            <p:ph type="tbl" idx="1"/>
          </p:nvPr>
        </p:nvGraphicFramePr>
        <p:xfrm>
          <a:off x="685800" y="1295400"/>
          <a:ext cx="7848600" cy="4221162"/>
        </p:xfrm>
        <a:graphic>
          <a:graphicData uri="http://schemas.openxmlformats.org/drawingml/2006/table">
            <a:tbl>
              <a:tblPr/>
              <a:tblGrid>
                <a:gridCol w="3386138"/>
                <a:gridCol w="1616075"/>
                <a:gridCol w="1308100"/>
                <a:gridCol w="1538287"/>
              </a:tblGrid>
              <a:tr h="6858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Group</a:t>
                      </a:r>
                    </a:p>
                  </a:txBody>
                  <a:tcPr marT="45725" marB="45725"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White</a:t>
                      </a:r>
                    </a:p>
                  </a:txBody>
                  <a:tcPr marT="45725" marB="45725"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Black</a:t>
                      </a:r>
                    </a:p>
                  </a:txBody>
                  <a:tcPr marT="45725" marB="45725"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rPr>
                        <a:t>Difference</a:t>
                      </a:r>
                    </a:p>
                  </a:txBody>
                  <a:tcPr marT="45725" marB="45725"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9632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All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Education</a:t>
                      </a:r>
                    </a:p>
                  </a:txBody>
                  <a:tcPr marT="45725" marB="45725"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53.4</a:t>
                      </a:r>
                    </a:p>
                  </a:txBody>
                  <a:tcPr marT="45725" marB="45725"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48.4</a:t>
                      </a:r>
                    </a:p>
                  </a:txBody>
                  <a:tcPr marT="45725" marB="45725"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9900"/>
                          </a:solidFill>
                          <a:effectLst/>
                          <a:latin typeface="Times New Roman" pitchFamily="18" charset="0"/>
                        </a:rPr>
                        <a:t>5.0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a.  0-12 Years</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50.1</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47.0</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b. 12 Years </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54.1</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49.9</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c. Some College</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55.2</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50.9</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d. College Grad</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56.5</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52.3</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Difference</a:t>
                      </a:r>
                    </a:p>
                  </a:txBody>
                  <a:tcPr marT="45725" marB="45725"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FFFF"/>
                          </a:solidFill>
                          <a:effectLst/>
                          <a:latin typeface="Times New Roman" pitchFamily="18" charset="0"/>
                        </a:rPr>
                        <a:t>6.4</a:t>
                      </a:r>
                    </a:p>
                  </a:txBody>
                  <a:tcPr marT="45725" marB="4572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FFFF"/>
                          </a:solidFill>
                          <a:effectLst/>
                          <a:latin typeface="Times New Roman" pitchFamily="18" charset="0"/>
                        </a:rPr>
                        <a:t>5.3</a:t>
                      </a:r>
                    </a:p>
                  </a:txBody>
                  <a:tcPr marT="45725" marB="4572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cap="flat">
                      <a:noFill/>
                    </a:lnB>
                    <a:lnTlToBr>
                      <a:noFill/>
                    </a:lnTlToBr>
                    <a:lnBlToTr>
                      <a:noFill/>
                    </a:lnBlToTr>
                    <a:noFill/>
                  </a:tcPr>
                </a:tc>
              </a:tr>
            </a:tbl>
          </a:graphicData>
        </a:graphic>
      </p:graphicFrame>
      <p:sp>
        <p:nvSpPr>
          <p:cNvPr id="175138" name="Line 4"/>
          <p:cNvSpPr>
            <a:spLocks noChangeShapeType="1"/>
          </p:cNvSpPr>
          <p:nvPr/>
        </p:nvSpPr>
        <p:spPr bwMode="auto">
          <a:xfrm>
            <a:off x="457200" y="12192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139" name="Line 5"/>
          <p:cNvSpPr>
            <a:spLocks noChangeShapeType="1"/>
          </p:cNvSpPr>
          <p:nvPr/>
        </p:nvSpPr>
        <p:spPr bwMode="auto">
          <a:xfrm>
            <a:off x="457200" y="60198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140" name="Text Box 6"/>
          <p:cNvSpPr txBox="1">
            <a:spLocks noChangeArrowheads="1"/>
          </p:cNvSpPr>
          <p:nvPr/>
        </p:nvSpPr>
        <p:spPr bwMode="auto">
          <a:xfrm>
            <a:off x="685800" y="6248400"/>
            <a:ext cx="769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pPr>
            <a:r>
              <a:rPr lang="en-US" sz="1800" b="0">
                <a:solidFill>
                  <a:srgbClr val="FFFF00"/>
                </a:solidFill>
                <a:latin typeface="Arial" charset="0"/>
                <a:ea typeface="MS PGothic" charset="0"/>
                <a:cs typeface="Times New Roman" charset="0"/>
              </a:rPr>
              <a:t>Murphy, NVSS 2000; Braveman et al. AJPH; 2010,  NLMS 1988-1998</a:t>
            </a:r>
          </a:p>
        </p:txBody>
      </p:sp>
    </p:spTree>
    <p:extLst>
      <p:ext uri="{BB962C8B-B14F-4D97-AF65-F5344CB8AC3E}">
        <p14:creationId xmlns:p14="http://schemas.microsoft.com/office/powerpoint/2010/main" val="3178906762"/>
      </p:ext>
    </p:extLst>
  </p:cSld>
  <p:clrMapOvr>
    <a:masterClrMapping/>
  </p:clrMapOvr>
  <p:transition xmlns:p14="http://schemas.microsoft.com/office/powerpoint/2010/main" spd="slow" advTm="30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228600" y="1219200"/>
            <a:ext cx="853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pPr>
            <a:endParaRPr lang="en-US" sz="3600" b="0">
              <a:solidFill>
                <a:srgbClr val="FFFF00"/>
              </a:solidFill>
              <a:ea typeface="MS PGothic" charset="0"/>
              <a:cs typeface="Times New Roman" charset="0"/>
            </a:endParaRPr>
          </a:p>
        </p:txBody>
      </p:sp>
      <p:sp>
        <p:nvSpPr>
          <p:cNvPr id="176131" name="Rectangle 3"/>
          <p:cNvSpPr>
            <a:spLocks noGrp="1" noChangeArrowheads="1"/>
          </p:cNvSpPr>
          <p:nvPr>
            <p:ph type="title"/>
          </p:nvPr>
        </p:nvSpPr>
        <p:spPr>
          <a:xfrm>
            <a:off x="685800" y="76200"/>
            <a:ext cx="7772400" cy="1143000"/>
          </a:xfrm>
        </p:spPr>
        <p:txBody>
          <a:bodyPr/>
          <a:lstStyle/>
          <a:p>
            <a:pPr eaLnBrk="1" hangingPunct="1"/>
            <a:r>
              <a:rPr lang="en-US" sz="3600" b="1">
                <a:solidFill>
                  <a:srgbClr val="FFFF00"/>
                </a:solidFill>
                <a:latin typeface="Times New Roman" charset="0"/>
              </a:rPr>
              <a:t>Life Expectancy At Age 25</a:t>
            </a:r>
          </a:p>
        </p:txBody>
      </p:sp>
      <p:graphicFrame>
        <p:nvGraphicFramePr>
          <p:cNvPr id="367623" name="Group 7"/>
          <p:cNvGraphicFramePr>
            <a:graphicFrameLocks noGrp="1"/>
          </p:cNvGraphicFramePr>
          <p:nvPr>
            <p:ph type="tbl" idx="1"/>
          </p:nvPr>
        </p:nvGraphicFramePr>
        <p:xfrm>
          <a:off x="685800" y="1295400"/>
          <a:ext cx="7848600" cy="4221162"/>
        </p:xfrm>
        <a:graphic>
          <a:graphicData uri="http://schemas.openxmlformats.org/drawingml/2006/table">
            <a:tbl>
              <a:tblPr/>
              <a:tblGrid>
                <a:gridCol w="3386138"/>
                <a:gridCol w="1616075"/>
                <a:gridCol w="1308100"/>
                <a:gridCol w="1538287"/>
              </a:tblGrid>
              <a:tr h="6858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Group</a:t>
                      </a:r>
                    </a:p>
                  </a:txBody>
                  <a:tcPr marT="45725" marB="45725"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White</a:t>
                      </a:r>
                    </a:p>
                  </a:txBody>
                  <a:tcPr marT="45725" marB="45725"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Black</a:t>
                      </a:r>
                    </a:p>
                  </a:txBody>
                  <a:tcPr marT="45725" marB="45725"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rPr>
                        <a:t>Difference</a:t>
                      </a:r>
                    </a:p>
                  </a:txBody>
                  <a:tcPr marT="45725" marB="45725"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9632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All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Education</a:t>
                      </a:r>
                    </a:p>
                  </a:txBody>
                  <a:tcPr marT="45725" marB="45725"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53.4</a:t>
                      </a:r>
                    </a:p>
                  </a:txBody>
                  <a:tcPr marT="45725" marB="45725"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48.4</a:t>
                      </a:r>
                    </a:p>
                  </a:txBody>
                  <a:tcPr marT="45725" marB="45725"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9900"/>
                          </a:solidFill>
                          <a:effectLst/>
                          <a:latin typeface="Times New Roman" pitchFamily="18" charset="0"/>
                        </a:rPr>
                        <a:t>5.0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rgbClr val="FF9900"/>
                        </a:solidFill>
                        <a:effectLst/>
                        <a:latin typeface="Times New Roman" pitchFamily="18" charset="0"/>
                      </a:endParaRPr>
                    </a:p>
                  </a:txBody>
                  <a:tcPr marT="45725" marB="45725"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a.  0-12 Years</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50.1</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47.0</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9900"/>
                          </a:solidFill>
                          <a:effectLst/>
                          <a:latin typeface="Times New Roman" pitchFamily="18" charset="0"/>
                        </a:rPr>
                        <a:t>3.1</a:t>
                      </a: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b. 12 Years </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54.1</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49.9</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9900"/>
                          </a:solidFill>
                          <a:effectLst/>
                          <a:latin typeface="Times New Roman" pitchFamily="18" charset="0"/>
                        </a:rPr>
                        <a:t>4.2</a:t>
                      </a: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c. Some College</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55.2</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50.9</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9900"/>
                          </a:solidFill>
                          <a:effectLst/>
                          <a:latin typeface="Times New Roman" pitchFamily="18" charset="0"/>
                        </a:rPr>
                        <a:t>4.3</a:t>
                      </a: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   d. College Grad</a:t>
                      </a:r>
                    </a:p>
                  </a:txBody>
                  <a:tcPr marT="45725" marB="4572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56.5</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52.3</a:t>
                      </a: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9900"/>
                          </a:solidFill>
                          <a:effectLst/>
                          <a:latin typeface="Times New Roman" pitchFamily="18" charset="0"/>
                        </a:rPr>
                        <a:t>4.2</a:t>
                      </a:r>
                    </a:p>
                  </a:txBody>
                  <a:tcPr marT="45725" marB="45725" horzOverflow="overflow">
                    <a:lnL>
                      <a:noFill/>
                    </a:lnL>
                    <a:lnR cap="flat">
                      <a:noFill/>
                    </a:lnR>
                    <a:lnT>
                      <a:noFill/>
                    </a:lnT>
                    <a:lnB>
                      <a:noFill/>
                    </a:lnB>
                    <a:lnTlToBr>
                      <a:noFill/>
                    </a:lnTlToBr>
                    <a:lnBlToTr>
                      <a:noFill/>
                    </a:lnBlToTr>
                    <a:noFill/>
                  </a:tcPr>
                </a:tc>
              </a:tr>
              <a:tr h="5144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chemeClr val="tx1"/>
                          </a:solidFill>
                          <a:effectLst/>
                          <a:latin typeface="Times New Roman" pitchFamily="18" charset="0"/>
                        </a:rPr>
                        <a:t>Difference</a:t>
                      </a:r>
                    </a:p>
                  </a:txBody>
                  <a:tcPr marT="45725" marB="45725"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FFFF"/>
                          </a:solidFill>
                          <a:effectLst/>
                          <a:latin typeface="Times New Roman" pitchFamily="18" charset="0"/>
                        </a:rPr>
                        <a:t>6.4</a:t>
                      </a:r>
                    </a:p>
                  </a:txBody>
                  <a:tcPr marT="45725" marB="4572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FFFF"/>
                          </a:solidFill>
                          <a:effectLst/>
                          <a:latin typeface="Times New Roman" pitchFamily="18" charset="0"/>
                        </a:rPr>
                        <a:t>5.3</a:t>
                      </a:r>
                    </a:p>
                  </a:txBody>
                  <a:tcPr marT="45725" marB="45725"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smtClean="0">
                        <a:ln>
                          <a:noFill/>
                        </a:ln>
                        <a:solidFill>
                          <a:schemeClr val="tx1"/>
                        </a:solidFill>
                        <a:effectLst/>
                        <a:latin typeface="Times New Roman" pitchFamily="18" charset="0"/>
                      </a:endParaRPr>
                    </a:p>
                  </a:txBody>
                  <a:tcPr marT="45725" marB="45725" horzOverflow="overflow">
                    <a:lnL>
                      <a:noFill/>
                    </a:lnL>
                    <a:lnR cap="flat">
                      <a:noFill/>
                    </a:lnR>
                    <a:lnT>
                      <a:noFill/>
                    </a:lnT>
                    <a:lnB cap="flat">
                      <a:noFill/>
                    </a:lnB>
                    <a:lnTlToBr>
                      <a:noFill/>
                    </a:lnTlToBr>
                    <a:lnBlToTr>
                      <a:noFill/>
                    </a:lnBlToTr>
                    <a:noFill/>
                  </a:tcPr>
                </a:tc>
              </a:tr>
            </a:tbl>
          </a:graphicData>
        </a:graphic>
      </p:graphicFrame>
      <p:sp>
        <p:nvSpPr>
          <p:cNvPr id="176162" name="Line 4"/>
          <p:cNvSpPr>
            <a:spLocks noChangeShapeType="1"/>
          </p:cNvSpPr>
          <p:nvPr/>
        </p:nvSpPr>
        <p:spPr bwMode="auto">
          <a:xfrm>
            <a:off x="457200" y="12192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163" name="Line 5"/>
          <p:cNvSpPr>
            <a:spLocks noChangeShapeType="1"/>
          </p:cNvSpPr>
          <p:nvPr/>
        </p:nvSpPr>
        <p:spPr bwMode="auto">
          <a:xfrm>
            <a:off x="457200" y="60198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164" name="Text Box 6"/>
          <p:cNvSpPr txBox="1">
            <a:spLocks noChangeArrowheads="1"/>
          </p:cNvSpPr>
          <p:nvPr/>
        </p:nvSpPr>
        <p:spPr bwMode="auto">
          <a:xfrm>
            <a:off x="685800" y="6248400"/>
            <a:ext cx="769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pPr>
            <a:r>
              <a:rPr lang="en-US" sz="1800" b="0">
                <a:solidFill>
                  <a:srgbClr val="FFFF00"/>
                </a:solidFill>
                <a:latin typeface="Arial" charset="0"/>
                <a:ea typeface="MS PGothic" charset="0"/>
                <a:cs typeface="Times New Roman" charset="0"/>
              </a:rPr>
              <a:t>Murphy, NVSS 2000; Braveman et al. AJPH; 2010, NLMS 1988-1998</a:t>
            </a:r>
          </a:p>
        </p:txBody>
      </p:sp>
    </p:spTree>
    <p:extLst>
      <p:ext uri="{BB962C8B-B14F-4D97-AF65-F5344CB8AC3E}">
        <p14:creationId xmlns:p14="http://schemas.microsoft.com/office/powerpoint/2010/main" val="2585121100"/>
      </p:ext>
    </p:extLst>
  </p:cSld>
  <p:clrMapOvr>
    <a:masterClrMapping/>
  </p:clrMapOvr>
  <p:transition xmlns:p14="http://schemas.microsoft.com/office/powerpoint/2010/main" spd="slow" advTm="3000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09600" y="533400"/>
            <a:ext cx="7772400" cy="990600"/>
          </a:xfrm>
        </p:spPr>
        <p:txBody>
          <a:bodyPr/>
          <a:lstStyle/>
          <a:p>
            <a:pPr eaLnBrk="1" hangingPunct="1"/>
            <a:r>
              <a:rPr lang="en-US" sz="3600" smtClean="0"/>
              <a:t>Why Does Race Still Matter? </a:t>
            </a:r>
            <a:endParaRPr lang="en-US" smtClean="0"/>
          </a:p>
        </p:txBody>
      </p:sp>
      <p:sp>
        <p:nvSpPr>
          <p:cNvPr id="53251" name="Rectangle 3"/>
          <p:cNvSpPr>
            <a:spLocks noGrp="1" noChangeArrowheads="1"/>
          </p:cNvSpPr>
          <p:nvPr>
            <p:ph idx="1"/>
          </p:nvPr>
        </p:nvSpPr>
        <p:spPr>
          <a:xfrm>
            <a:off x="457200" y="1905000"/>
            <a:ext cx="7848600" cy="4343400"/>
          </a:xfrm>
        </p:spPr>
        <p:txBody>
          <a:bodyPr/>
          <a:lstStyle/>
          <a:p>
            <a:pPr algn="ctr" eaLnBrk="1" hangingPunct="1">
              <a:buFontTx/>
              <a:buNone/>
            </a:pPr>
            <a:endParaRPr lang="en-US" dirty="0" smtClean="0"/>
          </a:p>
          <a:p>
            <a:pPr eaLnBrk="1" hangingPunct="1">
              <a:buFontTx/>
              <a:buNone/>
            </a:pPr>
            <a:r>
              <a:rPr lang="en-US" sz="3500" dirty="0" smtClean="0"/>
              <a:t>   </a:t>
            </a:r>
          </a:p>
          <a:p>
            <a:pPr eaLnBrk="1" hangingPunct="1">
              <a:buFontTx/>
              <a:buNone/>
            </a:pPr>
            <a:r>
              <a:rPr lang="en-US" sz="3600" dirty="0" smtClean="0"/>
              <a:t>Could </a:t>
            </a:r>
            <a:r>
              <a:rPr lang="en-US" sz="3600" dirty="0" smtClean="0">
                <a:solidFill>
                  <a:srgbClr val="FFFFFF"/>
                </a:solidFill>
              </a:rPr>
              <a:t>racism</a:t>
            </a:r>
            <a:r>
              <a:rPr lang="en-US" sz="3600" dirty="0" smtClean="0"/>
              <a:t> be a critical missing piece of the puzzle to understand the patterning of racial disparities in health?</a:t>
            </a:r>
          </a:p>
          <a:p>
            <a:pPr eaLnBrk="1" hangingPunct="1">
              <a:buFontTx/>
              <a:buNone/>
            </a:pPr>
            <a:r>
              <a:rPr lang="en-US" sz="3600" dirty="0" smtClean="0"/>
              <a:t>	</a:t>
            </a:r>
          </a:p>
        </p:txBody>
      </p:sp>
      <p:sp>
        <p:nvSpPr>
          <p:cNvPr id="53252" name="Line 4"/>
          <p:cNvSpPr>
            <a:spLocks noChangeShapeType="1"/>
          </p:cNvSpPr>
          <p:nvPr/>
        </p:nvSpPr>
        <p:spPr bwMode="auto">
          <a:xfrm>
            <a:off x="0" y="1905000"/>
            <a:ext cx="9144000" cy="0"/>
          </a:xfrm>
          <a:prstGeom prst="line">
            <a:avLst/>
          </a:prstGeom>
          <a:noFill/>
          <a:ln w="9525">
            <a:solidFill>
              <a:schemeClr val="tx1"/>
            </a:solidFill>
            <a:round/>
            <a:headEnd/>
            <a:tailEnd/>
          </a:ln>
        </p:spPr>
        <p:txBody>
          <a:bodyPr/>
          <a:lstStyle/>
          <a:p>
            <a:endParaRPr lang="en-US"/>
          </a:p>
        </p:txBody>
      </p:sp>
      <p:sp>
        <p:nvSpPr>
          <p:cNvPr id="53253" name="Line 5"/>
          <p:cNvSpPr>
            <a:spLocks noChangeShapeType="1"/>
          </p:cNvSpPr>
          <p:nvPr/>
        </p:nvSpPr>
        <p:spPr bwMode="auto">
          <a:xfrm>
            <a:off x="0" y="6248400"/>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title"/>
          </p:nvPr>
        </p:nvSpPr>
        <p:spPr/>
        <p:txBody>
          <a:bodyPr/>
          <a:lstStyle/>
          <a:p>
            <a:pPr eaLnBrk="1" hangingPunct="1"/>
            <a:r>
              <a:rPr lang="en-US" sz="3600" smtClean="0"/>
              <a:t>Racism and Health: Mechanisms</a:t>
            </a:r>
          </a:p>
        </p:txBody>
      </p:sp>
      <p:sp>
        <p:nvSpPr>
          <p:cNvPr id="28675" name="Rectangle 7"/>
          <p:cNvSpPr>
            <a:spLocks noGrp="1" noChangeArrowheads="1"/>
          </p:cNvSpPr>
          <p:nvPr>
            <p:ph idx="1"/>
          </p:nvPr>
        </p:nvSpPr>
        <p:spPr>
          <a:xfrm>
            <a:off x="685800" y="1371600"/>
            <a:ext cx="7772400" cy="5181600"/>
          </a:xfrm>
        </p:spPr>
        <p:txBody>
          <a:bodyPr/>
          <a:lstStyle/>
          <a:p>
            <a:pPr eaLnBrk="1" hangingPunct="1">
              <a:spcAft>
                <a:spcPct val="30000"/>
              </a:spcAft>
            </a:pPr>
            <a:r>
              <a:rPr lang="en-US" sz="2400" dirty="0" smtClean="0">
                <a:solidFill>
                  <a:srgbClr val="FFFFFF"/>
                </a:solidFill>
              </a:rPr>
              <a:t>Institutional discrimination </a:t>
            </a:r>
            <a:r>
              <a:rPr lang="en-US" sz="2400" dirty="0" smtClean="0"/>
              <a:t>can restrict socioeconomic attainment and group differences in SES and health.</a:t>
            </a:r>
          </a:p>
          <a:p>
            <a:pPr eaLnBrk="1" hangingPunct="1">
              <a:spcAft>
                <a:spcPct val="30000"/>
              </a:spcAft>
            </a:pPr>
            <a:r>
              <a:rPr lang="en-US" sz="2400" dirty="0" smtClean="0">
                <a:solidFill>
                  <a:srgbClr val="FFFFFF"/>
                </a:solidFill>
              </a:rPr>
              <a:t>Segregation</a:t>
            </a:r>
            <a:r>
              <a:rPr lang="en-US" sz="2400" dirty="0" smtClean="0"/>
              <a:t> can create pathogenic residential conditions.</a:t>
            </a:r>
          </a:p>
          <a:p>
            <a:pPr eaLnBrk="1" hangingPunct="1">
              <a:spcAft>
                <a:spcPct val="30000"/>
              </a:spcAft>
            </a:pPr>
            <a:r>
              <a:rPr lang="en-US" sz="2400" dirty="0" smtClean="0"/>
              <a:t>Discrimination can lead to </a:t>
            </a:r>
            <a:r>
              <a:rPr lang="en-US" sz="2400" dirty="0" smtClean="0">
                <a:solidFill>
                  <a:srgbClr val="FFFFFF"/>
                </a:solidFill>
              </a:rPr>
              <a:t>reduced access</a:t>
            </a:r>
            <a:r>
              <a:rPr lang="en-US" sz="2400" dirty="0" smtClean="0">
                <a:solidFill>
                  <a:schemeClr val="tx1"/>
                </a:solidFill>
              </a:rPr>
              <a:t> </a:t>
            </a:r>
            <a:r>
              <a:rPr lang="en-US" sz="2400" dirty="0" smtClean="0"/>
              <a:t>to desirable goods and services.</a:t>
            </a:r>
          </a:p>
          <a:p>
            <a:pPr eaLnBrk="1" hangingPunct="1">
              <a:spcAft>
                <a:spcPct val="30000"/>
              </a:spcAft>
            </a:pPr>
            <a:r>
              <a:rPr lang="en-US" sz="2400" dirty="0" smtClean="0">
                <a:solidFill>
                  <a:srgbClr val="FFFFFF"/>
                </a:solidFill>
              </a:rPr>
              <a:t>Internalized racism </a:t>
            </a:r>
            <a:r>
              <a:rPr lang="en-US" sz="2400" dirty="0" smtClean="0"/>
              <a:t>(acceptance of society’s negative characterization) can adversely affect health.</a:t>
            </a:r>
          </a:p>
          <a:p>
            <a:pPr eaLnBrk="1" hangingPunct="1">
              <a:spcAft>
                <a:spcPct val="30000"/>
              </a:spcAft>
            </a:pPr>
            <a:r>
              <a:rPr lang="en-US" sz="2400" dirty="0" smtClean="0"/>
              <a:t>Racism can create conditions that </a:t>
            </a:r>
            <a:r>
              <a:rPr lang="en-US" sz="2400" dirty="0" smtClean="0">
                <a:solidFill>
                  <a:schemeClr val="tx1"/>
                </a:solidFill>
              </a:rPr>
              <a:t>increase exposure to </a:t>
            </a:r>
            <a:r>
              <a:rPr lang="en-US" sz="2400" dirty="0" smtClean="0">
                <a:solidFill>
                  <a:srgbClr val="FFFFFF"/>
                </a:solidFill>
              </a:rPr>
              <a:t>traditional stressors </a:t>
            </a:r>
            <a:r>
              <a:rPr lang="en-US" sz="2400" dirty="0" smtClean="0"/>
              <a:t>(e.g. unemployment). </a:t>
            </a:r>
          </a:p>
          <a:p>
            <a:pPr eaLnBrk="1" hangingPunct="1">
              <a:spcAft>
                <a:spcPct val="30000"/>
              </a:spcAft>
            </a:pPr>
            <a:r>
              <a:rPr lang="en-US" sz="2400" dirty="0" smtClean="0">
                <a:solidFill>
                  <a:srgbClr val="FFFFFF"/>
                </a:solidFill>
              </a:rPr>
              <a:t>Experiences of discrimination </a:t>
            </a:r>
            <a:r>
              <a:rPr lang="en-US" sz="2400" dirty="0" smtClean="0"/>
              <a:t>may be a neglected psychosocial stressor.</a:t>
            </a:r>
            <a:r>
              <a:rPr lang="en-US" sz="2200" dirty="0" smtClean="0"/>
              <a:t> </a:t>
            </a:r>
            <a:endParaRPr lang="en-US" sz="2200" b="1" dirty="0" smtClean="0">
              <a:solidFill>
                <a:srgbClr val="FFFF00"/>
              </a:solidFill>
            </a:endParaRPr>
          </a:p>
          <a:p>
            <a:pPr eaLnBrk="1" hangingPunct="1">
              <a:spcAft>
                <a:spcPct val="30000"/>
              </a:spcAft>
            </a:pPr>
            <a:endParaRPr lang="en-US" sz="2200" dirty="0" smtClean="0"/>
          </a:p>
        </p:txBody>
      </p:sp>
      <p:sp>
        <p:nvSpPr>
          <p:cNvPr id="28676" name="Line 4"/>
          <p:cNvSpPr>
            <a:spLocks noChangeShapeType="1"/>
          </p:cNvSpPr>
          <p:nvPr/>
        </p:nvSpPr>
        <p:spPr bwMode="auto">
          <a:xfrm>
            <a:off x="838200" y="6553200"/>
            <a:ext cx="79248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
        <p:nvSpPr>
          <p:cNvPr id="28677" name="Line 5"/>
          <p:cNvSpPr>
            <a:spLocks noChangeShapeType="1"/>
          </p:cNvSpPr>
          <p:nvPr/>
        </p:nvSpPr>
        <p:spPr bwMode="auto">
          <a:xfrm>
            <a:off x="762000" y="1219200"/>
            <a:ext cx="79248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Tree>
    <p:extLst>
      <p:ext uri="{BB962C8B-B14F-4D97-AF65-F5344CB8AC3E}">
        <p14:creationId xmlns:p14="http://schemas.microsoft.com/office/powerpoint/2010/main" val="58498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152400"/>
            <a:ext cx="8229600" cy="1143000"/>
          </a:xfrm>
        </p:spPr>
        <p:txBody>
          <a:bodyPr/>
          <a:lstStyle/>
          <a:p>
            <a:pPr>
              <a:defRPr/>
            </a:pPr>
            <a:r>
              <a:rPr lang="en-US" altLang="en-US" sz="3000" b="1" dirty="0" smtClean="0">
                <a:latin typeface="Arial"/>
                <a:cs typeface="Arial"/>
              </a:rPr>
              <a:t>The Pervasiveness of Discrimination</a:t>
            </a:r>
          </a:p>
        </p:txBody>
      </p:sp>
      <p:sp>
        <p:nvSpPr>
          <p:cNvPr id="16386" name="Line 4"/>
          <p:cNvSpPr>
            <a:spLocks noChangeShapeType="1"/>
          </p:cNvSpPr>
          <p:nvPr/>
        </p:nvSpPr>
        <p:spPr bwMode="auto">
          <a:xfrm>
            <a:off x="457200" y="8382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a:solidFill>
                <a:srgbClr val="FFFF00"/>
              </a:solidFill>
            </a:endParaRPr>
          </a:p>
        </p:txBody>
      </p:sp>
      <p:sp>
        <p:nvSpPr>
          <p:cNvPr id="16387" name="Line 4"/>
          <p:cNvSpPr>
            <a:spLocks noChangeShapeType="1"/>
          </p:cNvSpPr>
          <p:nvPr/>
        </p:nvSpPr>
        <p:spPr bwMode="auto">
          <a:xfrm>
            <a:off x="457200" y="64008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algn="l" eaLnBrk="1" hangingPunct="1"/>
            <a:endParaRPr lang="en-US">
              <a:solidFill>
                <a:srgbClr val="FFFF00"/>
              </a:solidFill>
            </a:endParaRPr>
          </a:p>
        </p:txBody>
      </p:sp>
      <p:sp>
        <p:nvSpPr>
          <p:cNvPr id="6" name="Rectangle 5"/>
          <p:cNvSpPr>
            <a:spLocks noChangeArrowheads="1"/>
          </p:cNvSpPr>
          <p:nvPr/>
        </p:nvSpPr>
        <p:spPr bwMode="auto">
          <a:xfrm rot="-5400000">
            <a:off x="-337344" y="4125119"/>
            <a:ext cx="3319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4000">
                <a:solidFill>
                  <a:srgbClr val="FFFFFF"/>
                </a:solidFill>
                <a:latin typeface="Arial" charset="0"/>
                <a:cs typeface="Arial" charset="0"/>
              </a:rPr>
              <a:t>Getting a job</a:t>
            </a:r>
          </a:p>
        </p:txBody>
      </p:sp>
      <p:sp>
        <p:nvSpPr>
          <p:cNvPr id="7" name="Rectangle 6"/>
          <p:cNvSpPr>
            <a:spLocks noChangeArrowheads="1"/>
          </p:cNvSpPr>
          <p:nvPr/>
        </p:nvSpPr>
        <p:spPr bwMode="auto">
          <a:xfrm rot="-5400000">
            <a:off x="2282825" y="3425825"/>
            <a:ext cx="4054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2800">
                <a:solidFill>
                  <a:srgbClr val="FF0000"/>
                </a:solidFill>
                <a:latin typeface="Arial" charset="0"/>
                <a:cs typeface="Arial" charset="0"/>
              </a:rPr>
              <a:t>Receiving a promotion</a:t>
            </a:r>
          </a:p>
        </p:txBody>
      </p:sp>
      <p:sp>
        <p:nvSpPr>
          <p:cNvPr id="8" name="Rectangle 7"/>
          <p:cNvSpPr/>
          <p:nvPr/>
        </p:nvSpPr>
        <p:spPr>
          <a:xfrm>
            <a:off x="4458410" y="2448580"/>
            <a:ext cx="2399590" cy="523220"/>
          </a:xfrm>
          <a:prstGeom prst="rect">
            <a:avLst/>
          </a:prstGeom>
        </p:spPr>
        <p:txBody>
          <a:bodyPr wrap="none">
            <a:spAutoFit/>
          </a:bodyPr>
          <a:lstStyle/>
          <a:p>
            <a:pPr algn="l" eaLnBrk="1" hangingPunct="1">
              <a:defRPr/>
            </a:pPr>
            <a:r>
              <a:rPr lang="en-US" sz="2800" dirty="0">
                <a:ln w="31550" cmpd="sng">
                  <a:gradFill>
                    <a:gsLst>
                      <a:gs pos="25000">
                        <a:srgbClr val="00CC99">
                          <a:shade val="25000"/>
                          <a:satMod val="190000"/>
                        </a:srgbClr>
                      </a:gs>
                      <a:gs pos="80000">
                        <a:srgbClr val="00CC99">
                          <a:tint val="75000"/>
                          <a:satMod val="190000"/>
                        </a:srgbClr>
                      </a:gs>
                    </a:gsLst>
                    <a:lin ang="5400000"/>
                  </a:gradFill>
                  <a:prstDash val="solid"/>
                </a:ln>
                <a:solidFill>
                  <a:srgbClr val="3399FF"/>
                </a:solidFill>
                <a:effectLst>
                  <a:outerShdw blurRad="41275" dist="12700" dir="12000000" algn="tl" rotWithShape="0">
                    <a:srgbClr val="000000">
                      <a:alpha val="40000"/>
                    </a:srgbClr>
                  </a:outerShdw>
                </a:effectLst>
                <a:latin typeface="Arial"/>
                <a:cs typeface="Arial"/>
              </a:rPr>
              <a:t>Hailing</a:t>
            </a:r>
            <a:r>
              <a:rPr lang="en-US" sz="2800" dirty="0">
                <a:solidFill>
                  <a:srgbClr val="3399FF"/>
                </a:solidFill>
                <a:latin typeface="Arial"/>
                <a:cs typeface="Arial"/>
              </a:rPr>
              <a:t> a taxi </a:t>
            </a:r>
          </a:p>
        </p:txBody>
      </p:sp>
      <p:sp>
        <p:nvSpPr>
          <p:cNvPr id="9" name="Rectangle 8"/>
          <p:cNvSpPr>
            <a:spLocks noChangeArrowheads="1"/>
          </p:cNvSpPr>
          <p:nvPr/>
        </p:nvSpPr>
        <p:spPr bwMode="auto">
          <a:xfrm rot="-5400000">
            <a:off x="-1422400" y="3556000"/>
            <a:ext cx="449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r>
              <a:rPr lang="en-US" sz="3200">
                <a:solidFill>
                  <a:srgbClr val="FF00FF"/>
                </a:solidFill>
                <a:latin typeface="Arial" charset="0"/>
                <a:cs typeface="Arial" charset="0"/>
              </a:rPr>
              <a:t>Obtaining bank loans </a:t>
            </a:r>
          </a:p>
        </p:txBody>
      </p:sp>
      <p:sp>
        <p:nvSpPr>
          <p:cNvPr id="10" name="Rectangle 9"/>
          <p:cNvSpPr/>
          <p:nvPr/>
        </p:nvSpPr>
        <p:spPr>
          <a:xfrm>
            <a:off x="4419600" y="1838325"/>
            <a:ext cx="2759075" cy="523875"/>
          </a:xfrm>
          <a:prstGeom prst="rect">
            <a:avLst/>
          </a:prstGeom>
        </p:spPr>
        <p:txBody>
          <a:bodyPr wrap="none">
            <a:spAutoFit/>
          </a:bodyPr>
          <a:lstStyle/>
          <a:p>
            <a:pPr algn="l" eaLnBrk="1" hangingPunct="1">
              <a:defRPr/>
            </a:pPr>
            <a:r>
              <a:rPr lang="en-US" sz="2800" dirty="0">
                <a:solidFill>
                  <a:srgbClr val="AAE2CA">
                    <a:lumMod val="75000"/>
                  </a:srgbClr>
                </a:solidFill>
                <a:latin typeface="Arial"/>
                <a:cs typeface="Arial"/>
              </a:rPr>
              <a:t>Buying a home </a:t>
            </a:r>
          </a:p>
        </p:txBody>
      </p:sp>
      <p:sp>
        <p:nvSpPr>
          <p:cNvPr id="11" name="Rectangle 10"/>
          <p:cNvSpPr>
            <a:spLocks noChangeArrowheads="1"/>
          </p:cNvSpPr>
          <p:nvPr/>
        </p:nvSpPr>
        <p:spPr bwMode="auto">
          <a:xfrm>
            <a:off x="1600200" y="4876800"/>
            <a:ext cx="4572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lnSpc>
                <a:spcPct val="70000"/>
              </a:lnSpc>
            </a:pPr>
            <a:r>
              <a:rPr lang="en-US" sz="2800">
                <a:solidFill>
                  <a:srgbClr val="FF0000"/>
                </a:solidFill>
                <a:latin typeface="Arial" charset="0"/>
                <a:cs typeface="Arial" charset="0"/>
              </a:rPr>
              <a:t>Pulled over by </a:t>
            </a:r>
          </a:p>
          <a:p>
            <a:pPr algn="l" eaLnBrk="1" hangingPunct="1">
              <a:lnSpc>
                <a:spcPct val="70000"/>
              </a:lnSpc>
            </a:pPr>
            <a:r>
              <a:rPr lang="en-US" sz="2800">
                <a:solidFill>
                  <a:srgbClr val="FF0000"/>
                </a:solidFill>
                <a:latin typeface="Arial" charset="0"/>
                <a:cs typeface="Arial" charset="0"/>
              </a:rPr>
              <a:t>police </a:t>
            </a:r>
          </a:p>
        </p:txBody>
      </p:sp>
      <p:sp>
        <p:nvSpPr>
          <p:cNvPr id="12" name="Rectangle 11"/>
          <p:cNvSpPr>
            <a:spLocks noChangeArrowheads="1"/>
          </p:cNvSpPr>
          <p:nvPr/>
        </p:nvSpPr>
        <p:spPr bwMode="auto">
          <a:xfrm>
            <a:off x="1524000" y="2438400"/>
            <a:ext cx="224472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lnSpc>
                <a:spcPct val="80000"/>
              </a:lnSpc>
            </a:pPr>
            <a:r>
              <a:rPr lang="en-US" sz="3200">
                <a:solidFill>
                  <a:srgbClr val="FFFF00"/>
                </a:solidFill>
                <a:latin typeface="Arial" charset="0"/>
                <a:cs typeface="Arial" charset="0"/>
              </a:rPr>
              <a:t>Renting </a:t>
            </a:r>
            <a:r>
              <a:rPr lang="en-US" sz="2800">
                <a:solidFill>
                  <a:srgbClr val="FFFF00"/>
                </a:solidFill>
                <a:latin typeface="Arial" charset="0"/>
                <a:cs typeface="Arial" charset="0"/>
              </a:rPr>
              <a:t>an</a:t>
            </a:r>
          </a:p>
          <a:p>
            <a:pPr algn="l" eaLnBrk="1" hangingPunct="1">
              <a:lnSpc>
                <a:spcPct val="80000"/>
              </a:lnSpc>
            </a:pPr>
            <a:r>
              <a:rPr lang="en-US" sz="2800">
                <a:solidFill>
                  <a:srgbClr val="FFFF00"/>
                </a:solidFill>
                <a:latin typeface="Arial" charset="0"/>
                <a:cs typeface="Arial" charset="0"/>
              </a:rPr>
              <a:t>apartment</a:t>
            </a:r>
          </a:p>
        </p:txBody>
      </p:sp>
      <p:sp>
        <p:nvSpPr>
          <p:cNvPr id="13" name="Rectangle 12"/>
          <p:cNvSpPr>
            <a:spLocks noChangeArrowheads="1"/>
          </p:cNvSpPr>
          <p:nvPr/>
        </p:nvSpPr>
        <p:spPr bwMode="auto">
          <a:xfrm>
            <a:off x="1066800" y="18288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r>
              <a:rPr lang="en-US" sz="2800">
                <a:solidFill>
                  <a:srgbClr val="45FFE8"/>
                </a:solidFill>
                <a:latin typeface="Arial" charset="0"/>
                <a:cs typeface="Arial" charset="0"/>
              </a:rPr>
              <a:t>Getting insurance </a:t>
            </a:r>
          </a:p>
        </p:txBody>
      </p:sp>
      <p:sp>
        <p:nvSpPr>
          <p:cNvPr id="14" name="Rectangle 13"/>
          <p:cNvSpPr>
            <a:spLocks noChangeArrowheads="1"/>
          </p:cNvSpPr>
          <p:nvPr/>
        </p:nvSpPr>
        <p:spPr bwMode="auto">
          <a:xfrm>
            <a:off x="1600200" y="5562600"/>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r>
              <a:rPr lang="en-US" sz="2800">
                <a:solidFill>
                  <a:srgbClr val="B3B3B3"/>
                </a:solidFill>
                <a:latin typeface="Arial" charset="0"/>
                <a:cs typeface="Arial" charset="0"/>
              </a:rPr>
              <a:t>Arrested for drug–related crimes </a:t>
            </a:r>
          </a:p>
        </p:txBody>
      </p:sp>
      <p:sp>
        <p:nvSpPr>
          <p:cNvPr id="15" name="Rectangle 14"/>
          <p:cNvSpPr/>
          <p:nvPr/>
        </p:nvSpPr>
        <p:spPr>
          <a:xfrm rot="16200000">
            <a:off x="5622131" y="3598069"/>
            <a:ext cx="4397375" cy="554038"/>
          </a:xfrm>
          <a:prstGeom prst="rect">
            <a:avLst/>
          </a:prstGeom>
        </p:spPr>
        <p:txBody>
          <a:bodyPr wrap="none">
            <a:spAutoFit/>
          </a:bodyPr>
          <a:lstStyle/>
          <a:p>
            <a:pPr algn="l" eaLnBrk="1" hangingPunct="1">
              <a:defRPr/>
            </a:pPr>
            <a:r>
              <a:rPr lang="en-US" sz="3000" dirty="0">
                <a:solidFill>
                  <a:srgbClr val="DADA00">
                    <a:lumMod val="60000"/>
                    <a:lumOff val="40000"/>
                  </a:srgbClr>
                </a:solidFill>
                <a:latin typeface="Arial"/>
                <a:cs typeface="Arial"/>
              </a:rPr>
              <a:t>Quality of medical care </a:t>
            </a:r>
          </a:p>
        </p:txBody>
      </p:sp>
      <p:sp>
        <p:nvSpPr>
          <p:cNvPr id="16" name="Rectangle 15"/>
          <p:cNvSpPr/>
          <p:nvPr/>
        </p:nvSpPr>
        <p:spPr>
          <a:xfrm>
            <a:off x="685800" y="990600"/>
            <a:ext cx="7467600" cy="762000"/>
          </a:xfrm>
          <a:prstGeom prst="rect">
            <a:avLst/>
          </a:prstGeom>
        </p:spPr>
        <p:txBody>
          <a:bodyPr wrap="none">
            <a:prstTxWarp prst="textChevron">
              <a:avLst/>
            </a:prstTxWarp>
            <a:spAutoFit/>
          </a:bodyPr>
          <a:lstStyle/>
          <a:p>
            <a:pPr algn="l" eaLnBrk="1" hangingPunct="1">
              <a:defRPr/>
            </a:pPr>
            <a:r>
              <a:rPr lang="en-US" sz="3400" dirty="0">
                <a:solidFill>
                  <a:srgbClr val="00CC99">
                    <a:lumMod val="20000"/>
                    <a:lumOff val="80000"/>
                  </a:srgbClr>
                </a:solidFill>
                <a:effectLst>
                  <a:glow rad="139700">
                    <a:srgbClr val="AAE2CA">
                      <a:satMod val="175000"/>
                      <a:alpha val="40000"/>
                    </a:srgbClr>
                  </a:glow>
                </a:effectLst>
                <a:latin typeface="Arial"/>
                <a:cs typeface="Arial"/>
              </a:rPr>
              <a:t>Discrimination</a:t>
            </a:r>
          </a:p>
        </p:txBody>
      </p:sp>
      <p:sp>
        <p:nvSpPr>
          <p:cNvPr id="17" name="Rectangle 16"/>
          <p:cNvSpPr>
            <a:spLocks noChangeArrowheads="1"/>
          </p:cNvSpPr>
          <p:nvPr/>
        </p:nvSpPr>
        <p:spPr bwMode="auto">
          <a:xfrm>
            <a:off x="1695450" y="3962400"/>
            <a:ext cx="241935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lnSpc>
                <a:spcPct val="70000"/>
              </a:lnSpc>
            </a:pPr>
            <a:r>
              <a:rPr lang="en-US" sz="3200">
                <a:solidFill>
                  <a:srgbClr val="E37920"/>
                </a:solidFill>
                <a:latin typeface="Arial" charset="0"/>
                <a:cs typeface="Arial" charset="0"/>
              </a:rPr>
              <a:t>Purchasing</a:t>
            </a:r>
            <a:r>
              <a:rPr lang="en-US" sz="2800">
                <a:solidFill>
                  <a:srgbClr val="E37920"/>
                </a:solidFill>
                <a:latin typeface="Arial" charset="0"/>
                <a:cs typeface="Arial" charset="0"/>
              </a:rPr>
              <a:t> </a:t>
            </a:r>
          </a:p>
          <a:p>
            <a:pPr algn="l" eaLnBrk="1" hangingPunct="1">
              <a:lnSpc>
                <a:spcPct val="70000"/>
              </a:lnSpc>
            </a:pPr>
            <a:r>
              <a:rPr lang="en-US" sz="2800">
                <a:solidFill>
                  <a:srgbClr val="E37920"/>
                </a:solidFill>
                <a:latin typeface="Arial" charset="0"/>
                <a:cs typeface="Arial" charset="0"/>
              </a:rPr>
              <a:t>a car </a:t>
            </a:r>
          </a:p>
        </p:txBody>
      </p:sp>
      <p:sp>
        <p:nvSpPr>
          <p:cNvPr id="18" name="Rectangle 17"/>
          <p:cNvSpPr>
            <a:spLocks noChangeArrowheads="1"/>
          </p:cNvSpPr>
          <p:nvPr/>
        </p:nvSpPr>
        <p:spPr bwMode="auto">
          <a:xfrm>
            <a:off x="4678363" y="3657600"/>
            <a:ext cx="301783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lnSpc>
                <a:spcPct val="70000"/>
              </a:lnSpc>
            </a:pPr>
            <a:r>
              <a:rPr lang="en-US" sz="2800">
                <a:solidFill>
                  <a:srgbClr val="FF00FF"/>
                </a:solidFill>
                <a:latin typeface="Arial" charset="0"/>
                <a:cs typeface="Arial" charset="0"/>
              </a:rPr>
              <a:t>Suspended from </a:t>
            </a:r>
          </a:p>
          <a:p>
            <a:pPr algn="l" eaLnBrk="1" hangingPunct="1">
              <a:lnSpc>
                <a:spcPct val="70000"/>
              </a:lnSpc>
            </a:pPr>
            <a:r>
              <a:rPr lang="en-US" sz="2800">
                <a:solidFill>
                  <a:srgbClr val="FF00FF"/>
                </a:solidFill>
                <a:latin typeface="Arial" charset="0"/>
                <a:cs typeface="Arial" charset="0"/>
              </a:rPr>
              <a:t>preschool</a:t>
            </a:r>
          </a:p>
        </p:txBody>
      </p:sp>
      <p:sp>
        <p:nvSpPr>
          <p:cNvPr id="23" name="Rectangle 22"/>
          <p:cNvSpPr>
            <a:spLocks noChangeArrowheads="1"/>
          </p:cNvSpPr>
          <p:nvPr/>
        </p:nvSpPr>
        <p:spPr bwMode="auto">
          <a:xfrm>
            <a:off x="4419600" y="5114925"/>
            <a:ext cx="213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2800" dirty="0">
                <a:solidFill>
                  <a:srgbClr val="FFFF00"/>
                </a:solidFill>
                <a:latin typeface="Arial" charset="0"/>
                <a:cs typeface="Arial" charset="0"/>
              </a:rPr>
              <a:t>Cost of bail </a:t>
            </a:r>
          </a:p>
        </p:txBody>
      </p:sp>
    </p:spTree>
    <p:extLst>
      <p:ext uri="{BB962C8B-B14F-4D97-AF65-F5344CB8AC3E}">
        <p14:creationId xmlns:p14="http://schemas.microsoft.com/office/powerpoint/2010/main" val="2117898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dissolve">
                                      <p:cBhvr>
                                        <p:cTn id="53" dur="500"/>
                                        <p:tgtEl>
                                          <p:spTgt spid="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dissolv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dissolve">
                                      <p:cBhvr>
                                        <p:cTn id="63" dur="500"/>
                                        <p:tgtEl>
                                          <p:spTgt spid="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dissolve">
                                      <p:cBhvr>
                                        <p:cTn id="68" dur="500"/>
                                        <p:tgtEl>
                                          <p:spTgt spid="1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dissolv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4" grpId="0"/>
      <p:bldP spid="15" grpId="0"/>
      <p:bldP spid="17" grpId="0"/>
      <p:bldP spid="18"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52400" y="0"/>
            <a:ext cx="8763000" cy="1600200"/>
          </a:xfrm>
        </p:spPr>
        <p:txBody>
          <a:bodyPr/>
          <a:lstStyle/>
          <a:p>
            <a:pPr eaLnBrk="1" hangingPunct="1"/>
            <a:r>
              <a:rPr lang="en-US" sz="3600" smtClean="0"/>
              <a:t>Race, Criminal Record, and Entry-level Jobs in NY, 2004</a:t>
            </a:r>
          </a:p>
        </p:txBody>
      </p:sp>
      <p:graphicFrame>
        <p:nvGraphicFramePr>
          <p:cNvPr id="5122" name="Object 3"/>
          <p:cNvGraphicFramePr>
            <a:graphicFrameLocks noGrp="1" noChangeAspect="1"/>
          </p:cNvGraphicFramePr>
          <p:nvPr>
            <p:ph type="chart" idx="1"/>
          </p:nvPr>
        </p:nvGraphicFramePr>
        <p:xfrm>
          <a:off x="-19050" y="1524000"/>
          <a:ext cx="8705850" cy="4610100"/>
        </p:xfrm>
        <a:graphic>
          <a:graphicData uri="http://schemas.openxmlformats.org/presentationml/2006/ole">
            <mc:AlternateContent xmlns:mc="http://schemas.openxmlformats.org/markup-compatibility/2006">
              <mc:Choice xmlns:v="urn:schemas-microsoft-com:vml" Requires="v">
                <p:oleObj spid="_x0000_s258052" name="Chart" r:id="rId3" imgW="7772400" imgH="4114800" progId="MSGraph.Chart.8">
                  <p:embed followColorScheme="full"/>
                </p:oleObj>
              </mc:Choice>
              <mc:Fallback>
                <p:oleObj name="Chart" r:id="rId3" imgW="7772400" imgH="4114800" progId="MSGraph.Chart.8">
                  <p:embed followColorScheme="full"/>
                  <p:pic>
                    <p:nvPicPr>
                      <p:cNvPr id="0" name=""/>
                      <p:cNvPicPr>
                        <a:picLocks noChangeAspect="1" noChangeArrowheads="1"/>
                      </p:cNvPicPr>
                      <p:nvPr/>
                    </p:nvPicPr>
                    <p:blipFill>
                      <a:blip r:embed="rId4"/>
                      <a:srcRect/>
                      <a:stretch>
                        <a:fillRect/>
                      </a:stretch>
                    </p:blipFill>
                    <p:spPr bwMode="auto">
                      <a:xfrm>
                        <a:off x="-19050" y="1524000"/>
                        <a:ext cx="870585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4" name="Line 4"/>
          <p:cNvSpPr>
            <a:spLocks noChangeShapeType="1"/>
          </p:cNvSpPr>
          <p:nvPr/>
        </p:nvSpPr>
        <p:spPr bwMode="auto">
          <a:xfrm>
            <a:off x="457200" y="16002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
        <p:nvSpPr>
          <p:cNvPr id="5125" name="Line 5"/>
          <p:cNvSpPr>
            <a:spLocks noChangeShapeType="1"/>
          </p:cNvSpPr>
          <p:nvPr/>
        </p:nvSpPr>
        <p:spPr bwMode="auto">
          <a:xfrm>
            <a:off x="457200" y="62484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
        <p:nvSpPr>
          <p:cNvPr id="5126" name="Text Box 6"/>
          <p:cNvSpPr txBox="1">
            <a:spLocks noChangeArrowheads="1"/>
          </p:cNvSpPr>
          <p:nvPr/>
        </p:nvSpPr>
        <p:spPr bwMode="auto">
          <a:xfrm>
            <a:off x="457200" y="6324600"/>
            <a:ext cx="86868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a:solidFill>
                  <a:schemeClr val="tx2"/>
                </a:solidFill>
                <a:latin typeface="Times New Roman" pitchFamily="18" charset="0"/>
                <a:cs typeface="Times New Roman" pitchFamily="18" charset="0"/>
              </a:defRPr>
            </a:lvl1pPr>
            <a:lvl2pPr marL="742950" indent="-285750">
              <a:defRPr sz="3800">
                <a:solidFill>
                  <a:schemeClr val="tx2"/>
                </a:solidFill>
                <a:latin typeface="Times New Roman" pitchFamily="18" charset="0"/>
                <a:cs typeface="Times New Roman" pitchFamily="18" charset="0"/>
              </a:defRPr>
            </a:lvl2pPr>
            <a:lvl3pPr marL="1143000" indent="-228600">
              <a:defRPr sz="3800">
                <a:solidFill>
                  <a:schemeClr val="tx2"/>
                </a:solidFill>
                <a:latin typeface="Times New Roman" pitchFamily="18" charset="0"/>
                <a:cs typeface="Times New Roman" pitchFamily="18" charset="0"/>
              </a:defRPr>
            </a:lvl3pPr>
            <a:lvl4pPr marL="1600200" indent="-228600">
              <a:defRPr sz="3800">
                <a:solidFill>
                  <a:schemeClr val="tx2"/>
                </a:solidFill>
                <a:latin typeface="Times New Roman" pitchFamily="18" charset="0"/>
                <a:cs typeface="Times New Roman" pitchFamily="18" charset="0"/>
              </a:defRPr>
            </a:lvl4pPr>
            <a:lvl5pPr marL="2057400" indent="-228600">
              <a:defRPr sz="3800">
                <a:solidFill>
                  <a:schemeClr val="tx2"/>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9pPr>
          </a:lstStyle>
          <a:p>
            <a:pPr algn="l">
              <a:spcBef>
                <a:spcPct val="50000"/>
              </a:spcBef>
            </a:pPr>
            <a:r>
              <a:rPr lang="en-US" sz="2000" b="1" smtClean="0">
                <a:solidFill>
                  <a:srgbClr val="FFFF00"/>
                </a:solidFill>
              </a:rPr>
              <a:t>Devah Pager et al Am Soc Review, 2009; 169 employers</a:t>
            </a:r>
          </a:p>
          <a:p>
            <a:pPr algn="l">
              <a:spcBef>
                <a:spcPct val="50000"/>
              </a:spcBef>
            </a:pPr>
            <a:endParaRPr lang="en-US" sz="1600" b="1" smtClean="0">
              <a:solidFill>
                <a:srgbClr val="FFFF00"/>
              </a:solidFill>
            </a:endParaRPr>
          </a:p>
        </p:txBody>
      </p:sp>
    </p:spTree>
    <p:extLst>
      <p:ext uri="{BB962C8B-B14F-4D97-AF65-F5344CB8AC3E}">
        <p14:creationId xmlns:p14="http://schemas.microsoft.com/office/powerpoint/2010/main" val="17917880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685800" y="990600"/>
            <a:ext cx="777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smtClean="0">
                <a:solidFill>
                  <a:srgbClr val="FFFF00"/>
                </a:solidFill>
              </a:rPr>
              <a:t>Perceived Discrimination:</a:t>
            </a:r>
            <a:br>
              <a:rPr lang="en-US" sz="4400" smtClean="0">
                <a:solidFill>
                  <a:srgbClr val="FFFF00"/>
                </a:solidFill>
              </a:rPr>
            </a:br>
            <a:r>
              <a:rPr lang="en-US" sz="4400" smtClean="0">
                <a:solidFill>
                  <a:srgbClr val="FFFF00"/>
                </a:solidFill>
              </a:rPr>
              <a:t> </a:t>
            </a:r>
            <a:br>
              <a:rPr lang="en-US" sz="4400" smtClean="0">
                <a:solidFill>
                  <a:srgbClr val="FFFF00"/>
                </a:solidFill>
              </a:rPr>
            </a:br>
            <a:r>
              <a:rPr lang="en-US" sz="4400" smtClean="0">
                <a:solidFill>
                  <a:srgbClr val="FFFF00"/>
                </a:solidFill>
              </a:rPr>
              <a:t>Experiences of discrimination may be a neglected psychosocial stressor</a:t>
            </a:r>
          </a:p>
        </p:txBody>
      </p:sp>
    </p:spTree>
    <p:extLst>
      <p:ext uri="{BB962C8B-B14F-4D97-AF65-F5344CB8AC3E}">
        <p14:creationId xmlns:p14="http://schemas.microsoft.com/office/powerpoint/2010/main" val="7026986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4"/>
          <p:cNvSpPr txBox="1">
            <a:spLocks noChangeArrowheads="1"/>
          </p:cNvSpPr>
          <p:nvPr/>
        </p:nvSpPr>
        <p:spPr bwMode="auto">
          <a:xfrm>
            <a:off x="685800" y="2438400"/>
            <a:ext cx="794067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a:solidFill>
                  <a:schemeClr val="tx2"/>
                </a:solidFill>
                <a:latin typeface="Times New Roman" pitchFamily="18" charset="0"/>
                <a:cs typeface="Times New Roman" pitchFamily="18" charset="0"/>
              </a:defRPr>
            </a:lvl1pPr>
            <a:lvl2pPr marL="742950" indent="-285750">
              <a:defRPr sz="3800">
                <a:solidFill>
                  <a:schemeClr val="tx2"/>
                </a:solidFill>
                <a:latin typeface="Times New Roman" pitchFamily="18" charset="0"/>
                <a:cs typeface="Times New Roman" pitchFamily="18" charset="0"/>
              </a:defRPr>
            </a:lvl2pPr>
            <a:lvl3pPr marL="1143000" indent="-228600">
              <a:defRPr sz="3800">
                <a:solidFill>
                  <a:schemeClr val="tx2"/>
                </a:solidFill>
                <a:latin typeface="Times New Roman" pitchFamily="18" charset="0"/>
                <a:cs typeface="Times New Roman" pitchFamily="18" charset="0"/>
              </a:defRPr>
            </a:lvl3pPr>
            <a:lvl4pPr marL="1600200" indent="-228600">
              <a:defRPr sz="3800">
                <a:solidFill>
                  <a:schemeClr val="tx2"/>
                </a:solidFill>
                <a:latin typeface="Times New Roman" pitchFamily="18" charset="0"/>
                <a:cs typeface="Times New Roman" pitchFamily="18" charset="0"/>
              </a:defRPr>
            </a:lvl4pPr>
            <a:lvl5pPr marL="2057400" indent="-228600">
              <a:defRPr sz="3800">
                <a:solidFill>
                  <a:schemeClr val="tx2"/>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9pPr>
          </a:lstStyle>
          <a:p>
            <a:pPr algn="l"/>
            <a:r>
              <a:rPr lang="en-US" sz="3200" smtClean="0">
                <a:solidFill>
                  <a:srgbClr val="FFFF00"/>
                </a:solidFill>
                <a:latin typeface="Tahoma" pitchFamily="34" charset="0"/>
              </a:rPr>
              <a:t>“..Discrimination is a hellhound that gnaws at Negroes in every waking moment of their lives declaring that the lie of their inferiority is accepted as the truth in the society dominating them.”</a:t>
            </a:r>
            <a:r>
              <a:rPr lang="en-US" sz="2400" smtClean="0">
                <a:solidFill>
                  <a:srgbClr val="FFFF00"/>
                </a:solidFill>
                <a:latin typeface="Tahoma" pitchFamily="34" charset="0"/>
              </a:rPr>
              <a:t/>
            </a:r>
            <a:br>
              <a:rPr lang="en-US" sz="2400" smtClean="0">
                <a:solidFill>
                  <a:srgbClr val="FFFF00"/>
                </a:solidFill>
                <a:latin typeface="Tahoma" pitchFamily="34" charset="0"/>
              </a:rPr>
            </a:br>
            <a:endParaRPr lang="en-US" sz="2400" smtClean="0">
              <a:solidFill>
                <a:srgbClr val="FFFF00"/>
              </a:solidFill>
              <a:latin typeface="Tahoma" pitchFamily="34" charset="0"/>
            </a:endParaRPr>
          </a:p>
          <a:p>
            <a:pPr algn="l"/>
            <a:endParaRPr lang="en-US" sz="2400" smtClean="0">
              <a:solidFill>
                <a:srgbClr val="FFFF00"/>
              </a:solidFill>
              <a:latin typeface="Tahoma" pitchFamily="34" charset="0"/>
            </a:endParaRPr>
          </a:p>
          <a:p>
            <a:pPr algn="r"/>
            <a:r>
              <a:rPr lang="en-US" sz="2400" smtClean="0">
                <a:solidFill>
                  <a:srgbClr val="FFFF00"/>
                </a:solidFill>
                <a:latin typeface="Tahoma" pitchFamily="34" charset="0"/>
              </a:rPr>
              <a:t>Martin Luther King, Jr. [1967]</a:t>
            </a:r>
          </a:p>
        </p:txBody>
      </p:sp>
      <p:sp>
        <p:nvSpPr>
          <p:cNvPr id="77827" name="Text Box 5"/>
          <p:cNvSpPr txBox="1">
            <a:spLocks noChangeArrowheads="1"/>
          </p:cNvSpPr>
          <p:nvPr/>
        </p:nvSpPr>
        <p:spPr bwMode="auto">
          <a:xfrm>
            <a:off x="533400" y="838200"/>
            <a:ext cx="7848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035050" algn="ctr"/>
              </a:tabLst>
              <a:defRPr sz="3800">
                <a:solidFill>
                  <a:schemeClr val="tx2"/>
                </a:solidFill>
                <a:latin typeface="Times New Roman" pitchFamily="18" charset="0"/>
                <a:cs typeface="Times New Roman" pitchFamily="18" charset="0"/>
              </a:defRPr>
            </a:lvl1pPr>
            <a:lvl2pPr marL="742950" indent="-285750">
              <a:tabLst>
                <a:tab pos="723900" algn="l"/>
                <a:tab pos="1035050" algn="ctr"/>
              </a:tabLst>
              <a:defRPr sz="3800">
                <a:solidFill>
                  <a:schemeClr val="tx2"/>
                </a:solidFill>
                <a:latin typeface="Times New Roman" pitchFamily="18" charset="0"/>
                <a:cs typeface="Times New Roman" pitchFamily="18" charset="0"/>
              </a:defRPr>
            </a:lvl2pPr>
            <a:lvl3pPr marL="1143000" indent="-228600">
              <a:tabLst>
                <a:tab pos="723900" algn="l"/>
                <a:tab pos="1035050" algn="ctr"/>
              </a:tabLst>
              <a:defRPr sz="3800">
                <a:solidFill>
                  <a:schemeClr val="tx2"/>
                </a:solidFill>
                <a:latin typeface="Times New Roman" pitchFamily="18" charset="0"/>
                <a:cs typeface="Times New Roman" pitchFamily="18" charset="0"/>
              </a:defRPr>
            </a:lvl3pPr>
            <a:lvl4pPr marL="1600200" indent="-228600">
              <a:tabLst>
                <a:tab pos="723900" algn="l"/>
                <a:tab pos="1035050" algn="ctr"/>
              </a:tabLst>
              <a:defRPr sz="3800">
                <a:solidFill>
                  <a:schemeClr val="tx2"/>
                </a:solidFill>
                <a:latin typeface="Times New Roman" pitchFamily="18" charset="0"/>
                <a:cs typeface="Times New Roman" pitchFamily="18" charset="0"/>
              </a:defRPr>
            </a:lvl4pPr>
            <a:lvl5pPr marL="2057400" indent="-228600">
              <a:tabLst>
                <a:tab pos="723900" algn="l"/>
                <a:tab pos="1035050" algn="ctr"/>
              </a:tabLst>
              <a:defRPr sz="3800">
                <a:solidFill>
                  <a:schemeClr val="tx2"/>
                </a:solidFill>
                <a:latin typeface="Times New Roman" pitchFamily="18" charset="0"/>
                <a:cs typeface="Times New Roman" pitchFamily="18" charset="0"/>
              </a:defRPr>
            </a:lvl5pPr>
            <a:lvl6pPr marL="2514600" indent="-228600" algn="ctr" eaLnBrk="0" fontAlgn="base" hangingPunct="0">
              <a:spcBef>
                <a:spcPct val="0"/>
              </a:spcBef>
              <a:spcAft>
                <a:spcPct val="0"/>
              </a:spcAft>
              <a:tabLst>
                <a:tab pos="723900" algn="l"/>
                <a:tab pos="1035050" algn="ctr"/>
              </a:tabLst>
              <a:defRPr sz="3800">
                <a:solidFill>
                  <a:schemeClr val="tx2"/>
                </a:solidFill>
                <a:latin typeface="Times New Roman" pitchFamily="18" charset="0"/>
                <a:cs typeface="Times New Roman" pitchFamily="18" charset="0"/>
              </a:defRPr>
            </a:lvl6pPr>
            <a:lvl7pPr marL="2971800" indent="-228600" algn="ctr" eaLnBrk="0" fontAlgn="base" hangingPunct="0">
              <a:spcBef>
                <a:spcPct val="0"/>
              </a:spcBef>
              <a:spcAft>
                <a:spcPct val="0"/>
              </a:spcAft>
              <a:tabLst>
                <a:tab pos="723900" algn="l"/>
                <a:tab pos="1035050" algn="ctr"/>
              </a:tabLst>
              <a:defRPr sz="3800">
                <a:solidFill>
                  <a:schemeClr val="tx2"/>
                </a:solidFill>
                <a:latin typeface="Times New Roman" pitchFamily="18" charset="0"/>
                <a:cs typeface="Times New Roman" pitchFamily="18" charset="0"/>
              </a:defRPr>
            </a:lvl7pPr>
            <a:lvl8pPr marL="3429000" indent="-228600" algn="ctr" eaLnBrk="0" fontAlgn="base" hangingPunct="0">
              <a:spcBef>
                <a:spcPct val="0"/>
              </a:spcBef>
              <a:spcAft>
                <a:spcPct val="0"/>
              </a:spcAft>
              <a:tabLst>
                <a:tab pos="723900" algn="l"/>
                <a:tab pos="1035050" algn="ctr"/>
              </a:tabLst>
              <a:defRPr sz="3800">
                <a:solidFill>
                  <a:schemeClr val="tx2"/>
                </a:solidFill>
                <a:latin typeface="Times New Roman" pitchFamily="18" charset="0"/>
                <a:cs typeface="Times New Roman" pitchFamily="18" charset="0"/>
              </a:defRPr>
            </a:lvl8pPr>
            <a:lvl9pPr marL="3886200" indent="-228600" algn="ctr" eaLnBrk="0" fontAlgn="base" hangingPunct="0">
              <a:spcBef>
                <a:spcPct val="0"/>
              </a:spcBef>
              <a:spcAft>
                <a:spcPct val="0"/>
              </a:spcAft>
              <a:tabLst>
                <a:tab pos="723900" algn="l"/>
                <a:tab pos="1035050" algn="ctr"/>
              </a:tabLst>
              <a:defRPr sz="3800">
                <a:solidFill>
                  <a:schemeClr val="tx2"/>
                </a:solidFill>
                <a:latin typeface="Times New Roman" pitchFamily="18" charset="0"/>
                <a:cs typeface="Times New Roman" pitchFamily="18" charset="0"/>
              </a:defRPr>
            </a:lvl9pPr>
          </a:lstStyle>
          <a:p>
            <a:pPr>
              <a:spcBef>
                <a:spcPct val="50000"/>
              </a:spcBef>
            </a:pPr>
            <a:r>
              <a:rPr lang="en-US" sz="4400" b="1" smtClean="0">
                <a:solidFill>
                  <a:srgbClr val="FFFF00"/>
                </a:solidFill>
              </a:rPr>
              <a:t>MLK Quote</a:t>
            </a:r>
          </a:p>
        </p:txBody>
      </p:sp>
      <p:sp>
        <p:nvSpPr>
          <p:cNvPr id="77828" name="Line 6"/>
          <p:cNvSpPr>
            <a:spLocks noChangeShapeType="1"/>
          </p:cNvSpPr>
          <p:nvPr/>
        </p:nvSpPr>
        <p:spPr bwMode="auto">
          <a:xfrm>
            <a:off x="685800" y="6324600"/>
            <a:ext cx="7623175"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
        <p:nvSpPr>
          <p:cNvPr id="77829" name="Line 7"/>
          <p:cNvSpPr>
            <a:spLocks noChangeShapeType="1"/>
          </p:cNvSpPr>
          <p:nvPr/>
        </p:nvSpPr>
        <p:spPr bwMode="auto">
          <a:xfrm>
            <a:off x="609600" y="1828800"/>
            <a:ext cx="7623175"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Tree>
    <p:extLst>
      <p:ext uri="{BB962C8B-B14F-4D97-AF65-F5344CB8AC3E}">
        <p14:creationId xmlns:p14="http://schemas.microsoft.com/office/powerpoint/2010/main" val="13236055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8600" y="1219200"/>
            <a:ext cx="853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pPr>
            <a:endParaRPr lang="en-US" sz="3600">
              <a:cs typeface="ＭＳ Ｐゴシック" charset="0"/>
            </a:endParaRPr>
          </a:p>
        </p:txBody>
      </p:sp>
      <p:graphicFrame>
        <p:nvGraphicFramePr>
          <p:cNvPr id="4099" name="Object 3"/>
          <p:cNvGraphicFramePr>
            <a:graphicFrameLocks noGrp="1" noChangeAspect="1"/>
          </p:cNvGraphicFramePr>
          <p:nvPr>
            <p:ph type="chart" idx="1"/>
          </p:nvPr>
        </p:nvGraphicFramePr>
        <p:xfrm>
          <a:off x="-152400" y="1371600"/>
          <a:ext cx="9296400" cy="4921250"/>
        </p:xfrm>
        <a:graphic>
          <a:graphicData uri="http://schemas.openxmlformats.org/presentationml/2006/ole">
            <mc:AlternateContent xmlns:mc="http://schemas.openxmlformats.org/markup-compatibility/2006">
              <mc:Choice xmlns:v="urn:schemas-microsoft-com:vml" Requires="v">
                <p:oleObj spid="_x0000_s1032" name="Worksheet" r:id="rId4" imgW="9297206" imgH="4919898" progId="Excel.Sheet.8">
                  <p:embed/>
                </p:oleObj>
              </mc:Choice>
              <mc:Fallback>
                <p:oleObj name="Worksheet" r:id="rId4" imgW="9297206" imgH="4919898"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71600"/>
                        <a:ext cx="9296400" cy="492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100" name="Line 4"/>
          <p:cNvSpPr>
            <a:spLocks noChangeShapeType="1"/>
          </p:cNvSpPr>
          <p:nvPr/>
        </p:nvSpPr>
        <p:spPr bwMode="auto">
          <a:xfrm>
            <a:off x="457200" y="10668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5"/>
          <p:cNvSpPr>
            <a:spLocks noChangeShapeType="1"/>
          </p:cNvSpPr>
          <p:nvPr/>
        </p:nvSpPr>
        <p:spPr bwMode="auto">
          <a:xfrm>
            <a:off x="457200" y="62484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 name="Rectangle 6"/>
          <p:cNvSpPr>
            <a:spLocks noGrp="1" noChangeArrowheads="1"/>
          </p:cNvSpPr>
          <p:nvPr>
            <p:ph type="title"/>
          </p:nvPr>
        </p:nvSpPr>
        <p:spPr>
          <a:xfrm>
            <a:off x="685800" y="0"/>
            <a:ext cx="7772400" cy="1143000"/>
          </a:xfrm>
        </p:spPr>
        <p:txBody>
          <a:bodyPr/>
          <a:lstStyle/>
          <a:p>
            <a:pPr eaLnBrk="1" hangingPunct="1"/>
            <a:r>
              <a:rPr lang="en-US" sz="3600" b="1">
                <a:latin typeface="Times New Roman" charset="0"/>
              </a:rPr>
              <a:t>Life Expectancy Lags, 1950-2010</a:t>
            </a:r>
          </a:p>
        </p:txBody>
      </p:sp>
      <p:sp>
        <p:nvSpPr>
          <p:cNvPr id="4103" name="Text Box 7"/>
          <p:cNvSpPr txBox="1">
            <a:spLocks noChangeArrowheads="1"/>
          </p:cNvSpPr>
          <p:nvPr/>
        </p:nvSpPr>
        <p:spPr bwMode="auto">
          <a:xfrm>
            <a:off x="685800" y="6338888"/>
            <a:ext cx="769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pPr>
            <a:r>
              <a:rPr lang="en-US" sz="1800">
                <a:solidFill>
                  <a:srgbClr val="FFFF00"/>
                </a:solidFill>
                <a:latin typeface="Arial" charset="0"/>
                <a:cs typeface="ＭＳ Ｐゴシック" charset="0"/>
              </a:rPr>
              <a:t>Source: NCHS, Health United States, 2013</a:t>
            </a:r>
          </a:p>
        </p:txBody>
      </p:sp>
      <p:sp>
        <p:nvSpPr>
          <p:cNvPr id="4104" name="Text Box 8"/>
          <p:cNvSpPr txBox="1">
            <a:spLocks noChangeArrowheads="1"/>
          </p:cNvSpPr>
          <p:nvPr/>
        </p:nvSpPr>
        <p:spPr bwMode="auto">
          <a:xfrm>
            <a:off x="2492375" y="30273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63.6</a:t>
            </a:r>
          </a:p>
        </p:txBody>
      </p:sp>
      <p:sp>
        <p:nvSpPr>
          <p:cNvPr id="4105" name="Text Box 9"/>
          <p:cNvSpPr txBox="1">
            <a:spLocks noChangeArrowheads="1"/>
          </p:cNvSpPr>
          <p:nvPr/>
        </p:nvSpPr>
        <p:spPr bwMode="auto">
          <a:xfrm>
            <a:off x="2157413" y="234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70.6</a:t>
            </a:r>
          </a:p>
        </p:txBody>
      </p:sp>
      <p:sp>
        <p:nvSpPr>
          <p:cNvPr id="4106" name="Text Box 10"/>
          <p:cNvSpPr txBox="1">
            <a:spLocks noChangeArrowheads="1"/>
          </p:cNvSpPr>
          <p:nvPr/>
        </p:nvSpPr>
        <p:spPr bwMode="auto">
          <a:xfrm>
            <a:off x="1557338" y="32766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60.8</a:t>
            </a:r>
          </a:p>
        </p:txBody>
      </p:sp>
      <p:sp>
        <p:nvSpPr>
          <p:cNvPr id="4107" name="Text Box 11"/>
          <p:cNvSpPr txBox="1">
            <a:spLocks noChangeArrowheads="1"/>
          </p:cNvSpPr>
          <p:nvPr/>
        </p:nvSpPr>
        <p:spPr bwMode="auto">
          <a:xfrm>
            <a:off x="1219200" y="2466975"/>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69.1</a:t>
            </a:r>
          </a:p>
        </p:txBody>
      </p:sp>
      <p:sp>
        <p:nvSpPr>
          <p:cNvPr id="4108" name="Text Box 12"/>
          <p:cNvSpPr txBox="1">
            <a:spLocks noChangeArrowheads="1"/>
          </p:cNvSpPr>
          <p:nvPr/>
        </p:nvSpPr>
        <p:spPr bwMode="auto">
          <a:xfrm>
            <a:off x="4038600" y="1958975"/>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74.4</a:t>
            </a:r>
          </a:p>
        </p:txBody>
      </p:sp>
      <p:sp>
        <p:nvSpPr>
          <p:cNvPr id="4109" name="Text Box 13"/>
          <p:cNvSpPr txBox="1">
            <a:spLocks noChangeArrowheads="1"/>
          </p:cNvSpPr>
          <p:nvPr/>
        </p:nvSpPr>
        <p:spPr bwMode="auto">
          <a:xfrm>
            <a:off x="4940300" y="1806575"/>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76.1</a:t>
            </a:r>
          </a:p>
        </p:txBody>
      </p:sp>
      <p:sp>
        <p:nvSpPr>
          <p:cNvPr id="4110" name="Text Box 14"/>
          <p:cNvSpPr txBox="1">
            <a:spLocks noChangeArrowheads="1"/>
          </p:cNvSpPr>
          <p:nvPr/>
        </p:nvSpPr>
        <p:spPr bwMode="auto">
          <a:xfrm>
            <a:off x="5256213" y="248285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69.1</a:t>
            </a:r>
          </a:p>
        </p:txBody>
      </p:sp>
      <p:sp>
        <p:nvSpPr>
          <p:cNvPr id="4111" name="Text Box 15"/>
          <p:cNvSpPr txBox="1">
            <a:spLocks noChangeArrowheads="1"/>
          </p:cNvSpPr>
          <p:nvPr/>
        </p:nvSpPr>
        <p:spPr bwMode="auto">
          <a:xfrm>
            <a:off x="4330700" y="25701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68.2</a:t>
            </a:r>
          </a:p>
        </p:txBody>
      </p:sp>
      <p:sp>
        <p:nvSpPr>
          <p:cNvPr id="4112" name="Text Box 16"/>
          <p:cNvSpPr txBox="1">
            <a:spLocks noChangeArrowheads="1"/>
          </p:cNvSpPr>
          <p:nvPr/>
        </p:nvSpPr>
        <p:spPr bwMode="auto">
          <a:xfrm>
            <a:off x="3124200" y="22098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71.7</a:t>
            </a:r>
          </a:p>
        </p:txBody>
      </p:sp>
      <p:sp>
        <p:nvSpPr>
          <p:cNvPr id="4113" name="Text Box 17"/>
          <p:cNvSpPr txBox="1">
            <a:spLocks noChangeArrowheads="1"/>
          </p:cNvSpPr>
          <p:nvPr/>
        </p:nvSpPr>
        <p:spPr bwMode="auto">
          <a:xfrm>
            <a:off x="3449638" y="2968625"/>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64.1</a:t>
            </a:r>
          </a:p>
        </p:txBody>
      </p:sp>
      <p:sp>
        <p:nvSpPr>
          <p:cNvPr id="4114" name="Text Box 18"/>
          <p:cNvSpPr txBox="1">
            <a:spLocks noChangeArrowheads="1"/>
          </p:cNvSpPr>
          <p:nvPr/>
        </p:nvSpPr>
        <p:spPr bwMode="auto">
          <a:xfrm>
            <a:off x="6248400" y="22860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71.4</a:t>
            </a:r>
          </a:p>
        </p:txBody>
      </p:sp>
      <p:sp>
        <p:nvSpPr>
          <p:cNvPr id="4115" name="Text Box 19"/>
          <p:cNvSpPr txBox="1">
            <a:spLocks noChangeArrowheads="1"/>
          </p:cNvSpPr>
          <p:nvPr/>
        </p:nvSpPr>
        <p:spPr bwMode="auto">
          <a:xfrm>
            <a:off x="7118350" y="19812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74.7</a:t>
            </a:r>
          </a:p>
        </p:txBody>
      </p:sp>
      <p:sp>
        <p:nvSpPr>
          <p:cNvPr id="4116" name="Text Box 20"/>
          <p:cNvSpPr txBox="1">
            <a:spLocks noChangeArrowheads="1"/>
          </p:cNvSpPr>
          <p:nvPr/>
        </p:nvSpPr>
        <p:spPr bwMode="auto">
          <a:xfrm>
            <a:off x="6781800" y="1633538"/>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78.8</a:t>
            </a:r>
          </a:p>
        </p:txBody>
      </p:sp>
      <p:sp>
        <p:nvSpPr>
          <p:cNvPr id="4117" name="Text Box 21"/>
          <p:cNvSpPr txBox="1">
            <a:spLocks noChangeArrowheads="1"/>
          </p:cNvSpPr>
          <p:nvPr/>
        </p:nvSpPr>
        <p:spPr bwMode="auto">
          <a:xfrm>
            <a:off x="5845175" y="1665288"/>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spcBef>
                <a:spcPct val="50000"/>
              </a:spcBef>
            </a:pPr>
            <a:r>
              <a:rPr lang="en-US" sz="1200">
                <a:latin typeface="Arial" charset="0"/>
                <a:cs typeface="ＭＳ Ｐゴシック" charset="0"/>
              </a:rPr>
              <a:t>77.6</a:t>
            </a:r>
          </a:p>
        </p:txBody>
      </p:sp>
    </p:spTree>
    <p:custDataLst>
      <p:tags r:id="rId2"/>
    </p:custDataLst>
    <p:extLst>
      <p:ext uri="{BB962C8B-B14F-4D97-AF65-F5344CB8AC3E}">
        <p14:creationId xmlns:p14="http://schemas.microsoft.com/office/powerpoint/2010/main" val="2130254493"/>
      </p:ext>
    </p:extLst>
  </p:cSld>
  <p:clrMapOvr>
    <a:masterClrMapping/>
  </p:clrMapOvr>
  <p:transition xmlns:p14="http://schemas.microsoft.com/office/powerpoint/2010/main" advTm="10000">
    <p:pull dir="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33400" y="152400"/>
            <a:ext cx="7772400" cy="381000"/>
          </a:xfrm>
        </p:spPr>
        <p:txBody>
          <a:bodyPr/>
          <a:lstStyle/>
          <a:p>
            <a:pPr eaLnBrk="1" hangingPunct="1"/>
            <a:r>
              <a:rPr lang="en-US" sz="2400" dirty="0" smtClean="0">
                <a:solidFill>
                  <a:srgbClr val="FFFF00"/>
                </a:solidFill>
              </a:rPr>
              <a:t/>
            </a:r>
            <a:br>
              <a:rPr lang="en-US" sz="2400" dirty="0" smtClean="0">
                <a:solidFill>
                  <a:srgbClr val="FFFF00"/>
                </a:solidFill>
              </a:rPr>
            </a:br>
            <a:r>
              <a:rPr lang="en-US" sz="3600" dirty="0" smtClean="0">
                <a:solidFill>
                  <a:srgbClr val="FFFF00"/>
                </a:solidFill>
              </a:rPr>
              <a:t>2009 Review</a:t>
            </a:r>
          </a:p>
        </p:txBody>
      </p:sp>
      <p:sp>
        <p:nvSpPr>
          <p:cNvPr id="83971" name="Rectangle 3"/>
          <p:cNvSpPr>
            <a:spLocks noGrp="1" noChangeArrowheads="1"/>
          </p:cNvSpPr>
          <p:nvPr>
            <p:ph idx="1"/>
          </p:nvPr>
        </p:nvSpPr>
        <p:spPr>
          <a:xfrm>
            <a:off x="685800" y="762000"/>
            <a:ext cx="8153400" cy="5562600"/>
          </a:xfrm>
        </p:spPr>
        <p:txBody>
          <a:bodyPr/>
          <a:lstStyle/>
          <a:p>
            <a:pPr eaLnBrk="1" hangingPunct="1"/>
            <a:r>
              <a:rPr lang="en-US" sz="2800" dirty="0" smtClean="0">
                <a:solidFill>
                  <a:srgbClr val="FFFF00"/>
                </a:solidFill>
              </a:rPr>
              <a:t>115 studies in PubMed between 2005 and 2007</a:t>
            </a:r>
          </a:p>
          <a:p>
            <a:pPr eaLnBrk="1" hangingPunct="1"/>
            <a:r>
              <a:rPr lang="en-US" sz="2800" dirty="0" smtClean="0"/>
              <a:t> Some longitudinal data</a:t>
            </a:r>
          </a:p>
          <a:p>
            <a:pPr eaLnBrk="1" hangingPunct="1"/>
            <a:r>
              <a:rPr lang="en-US" sz="2800" dirty="0" smtClean="0"/>
              <a:t>Attention to the severity and course of disease</a:t>
            </a:r>
          </a:p>
          <a:p>
            <a:pPr eaLnBrk="1" hangingPunct="1"/>
            <a:r>
              <a:rPr lang="en-US" sz="2800" dirty="0" smtClean="0"/>
              <a:t>Many studies of Asians and a few studies of whites </a:t>
            </a:r>
          </a:p>
          <a:p>
            <a:pPr eaLnBrk="1" hangingPunct="1"/>
            <a:r>
              <a:rPr lang="en-US" sz="2800" dirty="0" smtClean="0"/>
              <a:t>International studies: </a:t>
            </a:r>
          </a:p>
          <a:p>
            <a:pPr eaLnBrk="1" hangingPunct="1">
              <a:buFontTx/>
              <a:buNone/>
            </a:pPr>
            <a:r>
              <a:rPr lang="en-US" sz="2800" dirty="0" smtClean="0"/>
              <a:t>	-- national: New Zealand, Sweden, &amp; South Africa </a:t>
            </a:r>
          </a:p>
          <a:p>
            <a:pPr eaLnBrk="1" hangingPunct="1">
              <a:buFontTx/>
              <a:buNone/>
            </a:pPr>
            <a:r>
              <a:rPr lang="en-US" sz="2800" dirty="0" smtClean="0"/>
              <a:t>	-- Australia, Canada, Denmark, the Netherlands, Norway, Spain, Bosnia, Croatia, Austria, Hong Kong, and the U.K.</a:t>
            </a:r>
          </a:p>
          <a:p>
            <a:pPr eaLnBrk="1" hangingPunct="1"/>
            <a:r>
              <a:rPr lang="en-US" sz="2800" dirty="0" smtClean="0"/>
              <a:t>Association of discrimination with health </a:t>
            </a:r>
            <a:r>
              <a:rPr lang="en-US" sz="2800" dirty="0" smtClean="0">
                <a:solidFill>
                  <a:srgbClr val="FFFFFF"/>
                </a:solidFill>
              </a:rPr>
              <a:t>robust after adjustment for psychological confounders</a:t>
            </a:r>
          </a:p>
          <a:p>
            <a:pPr eaLnBrk="1" hangingPunct="1">
              <a:buFontTx/>
              <a:buNone/>
            </a:pPr>
            <a:endParaRPr lang="en-US" sz="2800" b="1" dirty="0" smtClean="0"/>
          </a:p>
          <a:p>
            <a:pPr eaLnBrk="1" hangingPunct="1">
              <a:buFontTx/>
              <a:buNone/>
            </a:pPr>
            <a:endParaRPr lang="en-US" sz="700" b="1" dirty="0" smtClean="0">
              <a:solidFill>
                <a:srgbClr val="FFFF00"/>
              </a:solidFill>
            </a:endParaRPr>
          </a:p>
          <a:p>
            <a:pPr eaLnBrk="1" hangingPunct="1">
              <a:buFontTx/>
              <a:buNone/>
            </a:pPr>
            <a:endParaRPr lang="en-US" sz="600" b="1" dirty="0" smtClean="0">
              <a:solidFill>
                <a:srgbClr val="FFFF00"/>
              </a:solidFill>
            </a:endParaRPr>
          </a:p>
          <a:p>
            <a:pPr eaLnBrk="1" hangingPunct="1"/>
            <a:endParaRPr lang="en-US" sz="2800" dirty="0" smtClean="0"/>
          </a:p>
        </p:txBody>
      </p:sp>
      <p:sp>
        <p:nvSpPr>
          <p:cNvPr id="83972" name="Line 4"/>
          <p:cNvSpPr>
            <a:spLocks noChangeShapeType="1"/>
          </p:cNvSpPr>
          <p:nvPr/>
        </p:nvSpPr>
        <p:spPr bwMode="auto">
          <a:xfrm>
            <a:off x="0" y="762000"/>
            <a:ext cx="91440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
        <p:nvSpPr>
          <p:cNvPr id="83973" name="Line 5"/>
          <p:cNvSpPr>
            <a:spLocks noChangeShapeType="1"/>
          </p:cNvSpPr>
          <p:nvPr/>
        </p:nvSpPr>
        <p:spPr bwMode="auto">
          <a:xfrm>
            <a:off x="0" y="6400800"/>
            <a:ext cx="91440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
        <p:nvSpPr>
          <p:cNvPr id="83974" name="Text Box 6"/>
          <p:cNvSpPr txBox="1">
            <a:spLocks noChangeArrowheads="1"/>
          </p:cNvSpPr>
          <p:nvPr/>
        </p:nvSpPr>
        <p:spPr bwMode="auto">
          <a:xfrm>
            <a:off x="304800" y="6407150"/>
            <a:ext cx="480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800">
                <a:solidFill>
                  <a:schemeClr val="tx2"/>
                </a:solidFill>
                <a:latin typeface="Times New Roman" pitchFamily="18" charset="0"/>
                <a:cs typeface="Times New Roman" pitchFamily="18" charset="0"/>
              </a:defRPr>
            </a:lvl1pPr>
            <a:lvl2pPr marL="742950" indent="-285750">
              <a:defRPr sz="3800">
                <a:solidFill>
                  <a:schemeClr val="tx2"/>
                </a:solidFill>
                <a:latin typeface="Times New Roman" pitchFamily="18" charset="0"/>
                <a:cs typeface="Times New Roman" pitchFamily="18" charset="0"/>
              </a:defRPr>
            </a:lvl2pPr>
            <a:lvl3pPr marL="1143000" indent="-228600">
              <a:defRPr sz="3800">
                <a:solidFill>
                  <a:schemeClr val="tx2"/>
                </a:solidFill>
                <a:latin typeface="Times New Roman" pitchFamily="18" charset="0"/>
                <a:cs typeface="Times New Roman" pitchFamily="18" charset="0"/>
              </a:defRPr>
            </a:lvl3pPr>
            <a:lvl4pPr marL="1600200" indent="-228600">
              <a:defRPr sz="3800">
                <a:solidFill>
                  <a:schemeClr val="tx2"/>
                </a:solidFill>
                <a:latin typeface="Times New Roman" pitchFamily="18" charset="0"/>
                <a:cs typeface="Times New Roman" pitchFamily="18" charset="0"/>
              </a:defRPr>
            </a:lvl4pPr>
            <a:lvl5pPr marL="2057400" indent="-228600">
              <a:defRPr sz="3800">
                <a:solidFill>
                  <a:schemeClr val="tx2"/>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3800">
                <a:solidFill>
                  <a:schemeClr val="tx2"/>
                </a:solidFill>
                <a:latin typeface="Times New Roman" pitchFamily="18" charset="0"/>
                <a:cs typeface="Times New Roman" pitchFamily="18" charset="0"/>
              </a:defRPr>
            </a:lvl9pPr>
          </a:lstStyle>
          <a:p>
            <a:r>
              <a:rPr lang="en-US" sz="1800" smtClean="0">
                <a:solidFill>
                  <a:srgbClr val="FFFF00"/>
                </a:solidFill>
                <a:latin typeface="Arial" pitchFamily="34" charset="0"/>
              </a:rPr>
              <a:t>Williams &amp; Mohammed, J Behav Med 2009 </a:t>
            </a:r>
            <a:r>
              <a:rPr lang="en-US" sz="1800" smtClean="0">
                <a:solidFill>
                  <a:srgbClr val="FFFFFF"/>
                </a:solidFill>
                <a:latin typeface="Arial" pitchFamily="34" charset="0"/>
              </a:rPr>
              <a:t> </a:t>
            </a:r>
          </a:p>
        </p:txBody>
      </p:sp>
    </p:spTree>
    <p:extLst>
      <p:ext uri="{BB962C8B-B14F-4D97-AF65-F5344CB8AC3E}">
        <p14:creationId xmlns:p14="http://schemas.microsoft.com/office/powerpoint/2010/main" val="17375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533400" y="152400"/>
            <a:ext cx="7772400" cy="685800"/>
          </a:xfrm>
        </p:spPr>
        <p:txBody>
          <a:bodyPr/>
          <a:lstStyle/>
          <a:p>
            <a:pPr eaLnBrk="1" hangingPunct="1"/>
            <a:r>
              <a:rPr lang="en-US" sz="2400" smtClean="0">
                <a:solidFill>
                  <a:srgbClr val="FFFF00"/>
                </a:solidFill>
              </a:rPr>
              <a:t/>
            </a:r>
            <a:br>
              <a:rPr lang="en-US" sz="2400" smtClean="0">
                <a:solidFill>
                  <a:srgbClr val="FFFF00"/>
                </a:solidFill>
              </a:rPr>
            </a:br>
            <a:r>
              <a:rPr lang="en-US" sz="3600" smtClean="0"/>
              <a:t> Perceived Discrimination and Health</a:t>
            </a:r>
            <a:endParaRPr lang="en-US" sz="3600" smtClean="0">
              <a:solidFill>
                <a:srgbClr val="FFFF00"/>
              </a:solidFill>
            </a:endParaRPr>
          </a:p>
        </p:txBody>
      </p:sp>
      <p:sp>
        <p:nvSpPr>
          <p:cNvPr id="48131" name="Rectangle 3"/>
          <p:cNvSpPr>
            <a:spLocks noGrp="1" noChangeArrowheads="1"/>
          </p:cNvSpPr>
          <p:nvPr>
            <p:ph idx="1"/>
          </p:nvPr>
        </p:nvSpPr>
        <p:spPr>
          <a:xfrm>
            <a:off x="685800" y="990600"/>
            <a:ext cx="8153400" cy="5334000"/>
          </a:xfrm>
        </p:spPr>
        <p:txBody>
          <a:bodyPr/>
          <a:lstStyle/>
          <a:p>
            <a:pPr eaLnBrk="1" hangingPunct="1">
              <a:buFont typeface="Arial" pitchFamily="34" charset="0"/>
              <a:buChar char="•"/>
              <a:defRPr/>
            </a:pPr>
            <a:r>
              <a:rPr lang="en-US" sz="2800" dirty="0" smtClean="0"/>
              <a:t>Discrimination is associated with elevated risk of</a:t>
            </a:r>
          </a:p>
          <a:p>
            <a:pPr eaLnBrk="1" hangingPunct="1">
              <a:buFontTx/>
              <a:buNone/>
              <a:defRPr/>
            </a:pPr>
            <a:r>
              <a:rPr lang="en-US" sz="2800" dirty="0" smtClean="0"/>
              <a:t>	-- diabetes risk (</a:t>
            </a:r>
            <a:r>
              <a:rPr lang="en-US" sz="2800" dirty="0" smtClean="0">
                <a:solidFill>
                  <a:srgbClr val="FFFFFF"/>
                </a:solidFill>
              </a:rPr>
              <a:t>Hemoglobin A1c</a:t>
            </a:r>
            <a:r>
              <a:rPr lang="en-US" sz="2800" dirty="0" smtClean="0"/>
              <a:t>)  </a:t>
            </a:r>
          </a:p>
          <a:p>
            <a:pPr eaLnBrk="1" hangingPunct="1">
              <a:buFontTx/>
              <a:buNone/>
              <a:defRPr/>
            </a:pPr>
            <a:r>
              <a:rPr lang="en-US" sz="2800" dirty="0" smtClean="0"/>
              <a:t>	-- substance use (</a:t>
            </a:r>
            <a:r>
              <a:rPr lang="en-US" sz="2800" dirty="0" smtClean="0">
                <a:solidFill>
                  <a:srgbClr val="FFFFFF"/>
                </a:solidFill>
              </a:rPr>
              <a:t>smoking</a:t>
            </a:r>
            <a:r>
              <a:rPr lang="en-US" sz="2800" dirty="0" smtClean="0"/>
              <a:t>, </a:t>
            </a:r>
            <a:r>
              <a:rPr lang="en-US" sz="2800" dirty="0" smtClean="0">
                <a:solidFill>
                  <a:srgbClr val="FFFFFF"/>
                </a:solidFill>
              </a:rPr>
              <a:t>alcohol</a:t>
            </a:r>
            <a:r>
              <a:rPr lang="en-US" sz="2800" dirty="0" smtClean="0"/>
              <a:t>, other </a:t>
            </a:r>
            <a:r>
              <a:rPr lang="en-US" sz="2800" dirty="0" smtClean="0">
                <a:solidFill>
                  <a:srgbClr val="FFFFFF"/>
                </a:solidFill>
              </a:rPr>
              <a:t>drugs</a:t>
            </a:r>
            <a:r>
              <a:rPr lang="en-US" sz="2800" dirty="0" smtClean="0"/>
              <a:t>) </a:t>
            </a:r>
          </a:p>
          <a:p>
            <a:pPr eaLnBrk="1" hangingPunct="1">
              <a:buFontTx/>
              <a:buNone/>
              <a:defRPr/>
            </a:pPr>
            <a:r>
              <a:rPr lang="en-US" sz="2800" dirty="0" smtClean="0"/>
              <a:t>	-- </a:t>
            </a:r>
            <a:r>
              <a:rPr lang="en-US" sz="2800" dirty="0" smtClean="0">
                <a:solidFill>
                  <a:schemeClr val="tx1">
                    <a:lumMod val="20000"/>
                    <a:lumOff val="80000"/>
                  </a:schemeClr>
                </a:solidFill>
              </a:rPr>
              <a:t>breast cancer</a:t>
            </a:r>
            <a:r>
              <a:rPr lang="en-US" sz="2800" dirty="0" smtClean="0"/>
              <a:t> incidence</a:t>
            </a:r>
          </a:p>
          <a:p>
            <a:pPr eaLnBrk="1" hangingPunct="1">
              <a:buFontTx/>
              <a:buNone/>
              <a:defRPr/>
            </a:pPr>
            <a:r>
              <a:rPr lang="en-US" sz="2800" dirty="0" smtClean="0"/>
              <a:t>	-- uterine myomas (</a:t>
            </a:r>
            <a:r>
              <a:rPr lang="en-US" sz="2800" dirty="0" smtClean="0">
                <a:solidFill>
                  <a:schemeClr val="tx1">
                    <a:lumMod val="20000"/>
                    <a:lumOff val="80000"/>
                  </a:schemeClr>
                </a:solidFill>
              </a:rPr>
              <a:t>fibroids</a:t>
            </a:r>
            <a:r>
              <a:rPr lang="en-US" sz="2800" dirty="0" smtClean="0"/>
              <a:t>)</a:t>
            </a:r>
          </a:p>
          <a:p>
            <a:pPr eaLnBrk="1" hangingPunct="1">
              <a:buFontTx/>
              <a:buNone/>
              <a:defRPr/>
            </a:pPr>
            <a:r>
              <a:rPr lang="en-US" sz="2800" dirty="0" smtClean="0"/>
              <a:t>	-- </a:t>
            </a:r>
            <a:r>
              <a:rPr lang="en-US" sz="2800" dirty="0" smtClean="0">
                <a:solidFill>
                  <a:srgbClr val="FFFF00"/>
                </a:solidFill>
              </a:rPr>
              <a:t>subclinical </a:t>
            </a:r>
            <a:r>
              <a:rPr lang="en-US" sz="2800" dirty="0" smtClean="0">
                <a:solidFill>
                  <a:schemeClr val="tx1">
                    <a:lumMod val="20000"/>
                    <a:lumOff val="80000"/>
                  </a:schemeClr>
                </a:solidFill>
              </a:rPr>
              <a:t>carotid artery disease </a:t>
            </a:r>
            <a:r>
              <a:rPr lang="en-US" sz="2800" dirty="0" smtClean="0">
                <a:solidFill>
                  <a:srgbClr val="FFFF00"/>
                </a:solidFill>
              </a:rPr>
              <a:t>(IMT; intima-media thickness</a:t>
            </a:r>
          </a:p>
          <a:p>
            <a:pPr eaLnBrk="1" hangingPunct="1">
              <a:lnSpc>
                <a:spcPct val="90000"/>
              </a:lnSpc>
              <a:buFontTx/>
              <a:buNone/>
              <a:defRPr/>
            </a:pPr>
            <a:r>
              <a:rPr lang="en-US" sz="2800" dirty="0" smtClean="0">
                <a:solidFill>
                  <a:srgbClr val="FFFF00"/>
                </a:solidFill>
              </a:rPr>
              <a:t>	-- </a:t>
            </a:r>
            <a:r>
              <a:rPr lang="en-US" sz="2800" dirty="0" smtClean="0">
                <a:solidFill>
                  <a:schemeClr val="tx1">
                    <a:lumMod val="20000"/>
                    <a:lumOff val="80000"/>
                  </a:schemeClr>
                </a:solidFill>
              </a:rPr>
              <a:t>Delays in seeking treatment</a:t>
            </a:r>
            <a:r>
              <a:rPr lang="en-US" sz="2800" dirty="0" smtClean="0"/>
              <a:t>, </a:t>
            </a:r>
            <a:r>
              <a:rPr lang="en-US" sz="2800" dirty="0" smtClean="0">
                <a:solidFill>
                  <a:schemeClr val="tx1">
                    <a:lumMod val="20000"/>
                    <a:lumOff val="80000"/>
                  </a:schemeClr>
                </a:solidFill>
              </a:rPr>
              <a:t>lower adherence</a:t>
            </a:r>
            <a:r>
              <a:rPr lang="en-US" sz="2800" dirty="0" smtClean="0"/>
              <a:t> to treatment regimes, </a:t>
            </a:r>
            <a:r>
              <a:rPr lang="en-US" sz="2800" dirty="0" smtClean="0">
                <a:solidFill>
                  <a:schemeClr val="tx1">
                    <a:lumMod val="20000"/>
                    <a:lumOff val="80000"/>
                  </a:schemeClr>
                </a:solidFill>
              </a:rPr>
              <a:t>lower rates of follow-up</a:t>
            </a:r>
          </a:p>
          <a:p>
            <a:pPr eaLnBrk="1" hangingPunct="1">
              <a:buFont typeface="Arial" pitchFamily="34" charset="0"/>
              <a:buChar char="•"/>
              <a:defRPr/>
            </a:pPr>
            <a:r>
              <a:rPr lang="en-US" sz="2800" dirty="0" smtClean="0"/>
              <a:t>Discrimination accounts, in part, for racial/ethnic disparities in health, in U.S., and elsewhere</a:t>
            </a:r>
          </a:p>
          <a:p>
            <a:pPr eaLnBrk="1" hangingPunct="1">
              <a:buFontTx/>
              <a:buNone/>
              <a:defRPr/>
            </a:pPr>
            <a:endParaRPr lang="en-US" sz="2800" b="1" dirty="0" smtClean="0"/>
          </a:p>
          <a:p>
            <a:pPr eaLnBrk="1" hangingPunct="1">
              <a:buFontTx/>
              <a:buNone/>
              <a:defRPr/>
            </a:pPr>
            <a:endParaRPr lang="en-US" sz="700" b="1" dirty="0" smtClean="0">
              <a:solidFill>
                <a:srgbClr val="FFFF00"/>
              </a:solidFill>
            </a:endParaRPr>
          </a:p>
          <a:p>
            <a:pPr eaLnBrk="1" hangingPunct="1">
              <a:buFontTx/>
              <a:buNone/>
              <a:defRPr/>
            </a:pPr>
            <a:endParaRPr lang="en-US" sz="600" b="1" dirty="0" smtClean="0">
              <a:solidFill>
                <a:srgbClr val="FFFF00"/>
              </a:solidFill>
            </a:endParaRPr>
          </a:p>
          <a:p>
            <a:pPr eaLnBrk="1" hangingPunct="1">
              <a:defRPr/>
            </a:pPr>
            <a:endParaRPr lang="en-US" sz="2800" dirty="0" smtClean="0"/>
          </a:p>
        </p:txBody>
      </p:sp>
      <p:sp>
        <p:nvSpPr>
          <p:cNvPr id="84996" name="Line 4"/>
          <p:cNvSpPr>
            <a:spLocks noChangeShapeType="1"/>
          </p:cNvSpPr>
          <p:nvPr/>
        </p:nvSpPr>
        <p:spPr bwMode="auto">
          <a:xfrm>
            <a:off x="304800" y="914400"/>
            <a:ext cx="8458200" cy="0"/>
          </a:xfrm>
          <a:prstGeom prst="line">
            <a:avLst/>
          </a:prstGeom>
          <a:noFill/>
          <a:ln w="9525">
            <a:solidFill>
              <a:srgbClr val="FFFF00"/>
            </a:solidFill>
            <a:round/>
            <a:headEnd/>
            <a:tailEnd/>
          </a:ln>
        </p:spPr>
        <p:txBody>
          <a:bodyPr/>
          <a:lstStyle/>
          <a:p>
            <a:endParaRPr lang="en-US"/>
          </a:p>
        </p:txBody>
      </p:sp>
      <p:sp>
        <p:nvSpPr>
          <p:cNvPr id="84997" name="Line 5"/>
          <p:cNvSpPr>
            <a:spLocks noChangeShapeType="1"/>
          </p:cNvSpPr>
          <p:nvPr/>
        </p:nvSpPr>
        <p:spPr bwMode="auto">
          <a:xfrm>
            <a:off x="304800" y="6342063"/>
            <a:ext cx="8458200" cy="0"/>
          </a:xfrm>
          <a:prstGeom prst="line">
            <a:avLst/>
          </a:prstGeom>
          <a:noFill/>
          <a:ln w="9525">
            <a:solidFill>
              <a:srgbClr val="FFFF00"/>
            </a:solidFill>
            <a:round/>
            <a:headEnd/>
            <a:tailEnd/>
          </a:ln>
        </p:spPr>
        <p:txBody>
          <a:bodyPr/>
          <a:lstStyle/>
          <a:p>
            <a:endParaRPr lang="en-US"/>
          </a:p>
        </p:txBody>
      </p:sp>
      <p:sp>
        <p:nvSpPr>
          <p:cNvPr id="56326" name="Text Box 6"/>
          <p:cNvSpPr txBox="1">
            <a:spLocks noChangeArrowheads="1"/>
          </p:cNvSpPr>
          <p:nvPr/>
        </p:nvSpPr>
        <p:spPr bwMode="auto">
          <a:xfrm>
            <a:off x="304800" y="6407150"/>
            <a:ext cx="4800600" cy="246063"/>
          </a:xfrm>
          <a:prstGeom prst="rect">
            <a:avLst/>
          </a:prstGeom>
          <a:noFill/>
          <a:ln>
            <a:noFill/>
          </a:ln>
          <a:extLst/>
        </p:spPr>
        <p:txBody>
          <a:bodyPr lIns="0" tIns="0" rIns="0" bIns="0">
            <a:spAutoFit/>
          </a:bodyPr>
          <a:lstStyle>
            <a:lvl1pPr>
              <a:defRPr b="1">
                <a:solidFill>
                  <a:schemeClr val="tx1"/>
                </a:solidFill>
                <a:latin typeface="Times New Roman" pitchFamily="18" charset="0"/>
                <a:cs typeface="Times New Roman" pitchFamily="18" charset="0"/>
              </a:defRPr>
            </a:lvl1pPr>
            <a:lvl2pPr marL="742950" indent="-285750">
              <a:defRPr b="1">
                <a:solidFill>
                  <a:schemeClr val="tx1"/>
                </a:solidFill>
                <a:latin typeface="Times New Roman" pitchFamily="18" charset="0"/>
                <a:cs typeface="Times New Roman" pitchFamily="18" charset="0"/>
              </a:defRPr>
            </a:lvl2pPr>
            <a:lvl3pPr marL="1143000" indent="-228600">
              <a:defRPr b="1">
                <a:solidFill>
                  <a:schemeClr val="tx1"/>
                </a:solidFill>
                <a:latin typeface="Times New Roman" pitchFamily="18" charset="0"/>
                <a:cs typeface="Times New Roman" pitchFamily="18" charset="0"/>
              </a:defRPr>
            </a:lvl3pPr>
            <a:lvl4pPr marL="1600200" indent="-228600">
              <a:defRPr b="1">
                <a:solidFill>
                  <a:schemeClr val="tx1"/>
                </a:solidFill>
                <a:latin typeface="Times New Roman" pitchFamily="18" charset="0"/>
                <a:cs typeface="Times New Roman" pitchFamily="18" charset="0"/>
              </a:defRPr>
            </a:lvl4pPr>
            <a:lvl5pPr marL="2057400" indent="-228600">
              <a:defRPr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l" eaLnBrk="1" hangingPunct="1">
              <a:defRPr/>
            </a:pPr>
            <a:r>
              <a:rPr lang="en-US" sz="1600" b="0" dirty="0" smtClean="0">
                <a:solidFill>
                  <a:srgbClr val="FFFF00"/>
                </a:solidFill>
                <a:latin typeface="+mn-lt"/>
              </a:rPr>
              <a:t>Williams &amp; Mohammed, J </a:t>
            </a:r>
            <a:r>
              <a:rPr lang="en-US" sz="1600" b="0" dirty="0" err="1" smtClean="0">
                <a:solidFill>
                  <a:srgbClr val="FFFF00"/>
                </a:solidFill>
                <a:latin typeface="+mn-lt"/>
              </a:rPr>
              <a:t>Behav</a:t>
            </a:r>
            <a:r>
              <a:rPr lang="en-US" sz="1600" b="0" dirty="0" smtClean="0">
                <a:solidFill>
                  <a:srgbClr val="FFFF00"/>
                </a:solidFill>
                <a:latin typeface="+mn-lt"/>
              </a:rPr>
              <a:t> Med 2009  </a:t>
            </a:r>
          </a:p>
        </p:txBody>
      </p:sp>
    </p:spTree>
    <p:extLst>
      <p:ext uri="{BB962C8B-B14F-4D97-AF65-F5344CB8AC3E}">
        <p14:creationId xmlns:p14="http://schemas.microsoft.com/office/powerpoint/2010/main" val="3434594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09600" y="-228600"/>
            <a:ext cx="7772400" cy="1143000"/>
          </a:xfrm>
          <a:noFill/>
        </p:spPr>
        <p:txBody>
          <a:bodyPr lIns="92075" tIns="46038" rIns="92075" bIns="46038" anchor="b"/>
          <a:lstStyle/>
          <a:p>
            <a:pPr eaLnBrk="1" hangingPunct="1"/>
            <a:r>
              <a:rPr lang="en-US" sz="2800" dirty="0" smtClean="0"/>
              <a:t>Discrimination as Life Events: Major Experiences </a:t>
            </a:r>
          </a:p>
        </p:txBody>
      </p:sp>
      <p:sp>
        <p:nvSpPr>
          <p:cNvPr id="116739" name="Rectangle 3"/>
          <p:cNvSpPr>
            <a:spLocks noGrp="1" noChangeArrowheads="1"/>
          </p:cNvSpPr>
          <p:nvPr>
            <p:ph type="body" idx="1"/>
          </p:nvPr>
        </p:nvSpPr>
        <p:spPr>
          <a:xfrm>
            <a:off x="457200" y="838200"/>
            <a:ext cx="8229600" cy="5638800"/>
          </a:xfrm>
          <a:noFill/>
        </p:spPr>
        <p:txBody>
          <a:bodyPr lIns="92075" tIns="46038" rIns="92075" bIns="46038"/>
          <a:lstStyle/>
          <a:p>
            <a:pPr eaLnBrk="1" hangingPunct="1">
              <a:lnSpc>
                <a:spcPct val="90000"/>
              </a:lnSpc>
            </a:pPr>
            <a:r>
              <a:rPr lang="en-US" sz="2400" dirty="0" smtClean="0"/>
              <a:t>At any time in your life, have you ever been </a:t>
            </a:r>
            <a:r>
              <a:rPr lang="en-US" sz="2400" u="sng" dirty="0" smtClean="0"/>
              <a:t>unfairly</a:t>
            </a:r>
            <a:r>
              <a:rPr lang="en-US" sz="2400" dirty="0" smtClean="0"/>
              <a:t> fired?</a:t>
            </a:r>
          </a:p>
          <a:p>
            <a:pPr eaLnBrk="1" hangingPunct="1">
              <a:lnSpc>
                <a:spcPct val="90000"/>
              </a:lnSpc>
            </a:pPr>
            <a:r>
              <a:rPr lang="en-US" sz="2400" dirty="0" smtClean="0"/>
              <a:t>For </a:t>
            </a:r>
            <a:r>
              <a:rPr lang="en-US" sz="2400" u="sng" dirty="0" smtClean="0"/>
              <a:t>unfair</a:t>
            </a:r>
            <a:r>
              <a:rPr lang="en-US" sz="2400" dirty="0" smtClean="0"/>
              <a:t> reasons, have you ever not been hired for a job?</a:t>
            </a:r>
          </a:p>
          <a:p>
            <a:pPr eaLnBrk="1" hangingPunct="1">
              <a:lnSpc>
                <a:spcPct val="90000"/>
              </a:lnSpc>
            </a:pPr>
            <a:r>
              <a:rPr lang="en-US" sz="2400" dirty="0" smtClean="0"/>
              <a:t>Have you ever been </a:t>
            </a:r>
            <a:r>
              <a:rPr lang="en-US" sz="2400" u="sng" dirty="0" smtClean="0"/>
              <a:t>unfairly</a:t>
            </a:r>
            <a:r>
              <a:rPr lang="en-US" sz="2400" dirty="0" smtClean="0"/>
              <a:t> denied a promotion?</a:t>
            </a:r>
          </a:p>
          <a:p>
            <a:pPr eaLnBrk="1" hangingPunct="1">
              <a:lnSpc>
                <a:spcPct val="90000"/>
              </a:lnSpc>
            </a:pPr>
            <a:r>
              <a:rPr lang="en-US" sz="2400" dirty="0" smtClean="0"/>
              <a:t>Have you ever been </a:t>
            </a:r>
            <a:r>
              <a:rPr lang="en-US" sz="2400" u="sng" dirty="0" smtClean="0"/>
              <a:t>unfairly</a:t>
            </a:r>
            <a:r>
              <a:rPr lang="en-US" sz="2400" dirty="0" smtClean="0"/>
              <a:t> stopped, searched, questioned, physically threatened or abused by the police?</a:t>
            </a:r>
          </a:p>
          <a:p>
            <a:pPr eaLnBrk="1" hangingPunct="1">
              <a:lnSpc>
                <a:spcPct val="90000"/>
              </a:lnSpc>
            </a:pPr>
            <a:r>
              <a:rPr lang="en-US" sz="2400" dirty="0" smtClean="0"/>
              <a:t>Have you ever been </a:t>
            </a:r>
            <a:r>
              <a:rPr lang="en-US" sz="2400" u="sng" dirty="0" smtClean="0"/>
              <a:t>unfairly</a:t>
            </a:r>
            <a:r>
              <a:rPr lang="en-US" sz="2400" dirty="0" smtClean="0"/>
              <a:t> discouraged by a teacher or advisor from continuing  your education?</a:t>
            </a:r>
          </a:p>
          <a:p>
            <a:pPr eaLnBrk="1" hangingPunct="1">
              <a:lnSpc>
                <a:spcPct val="90000"/>
              </a:lnSpc>
            </a:pPr>
            <a:r>
              <a:rPr lang="en-US" sz="2400" dirty="0" smtClean="0"/>
              <a:t>Have you ever been </a:t>
            </a:r>
            <a:r>
              <a:rPr lang="en-US" sz="2400" u="sng" dirty="0" smtClean="0"/>
              <a:t>unfairly</a:t>
            </a:r>
            <a:r>
              <a:rPr lang="en-US" sz="2400" dirty="0" smtClean="0"/>
              <a:t> prevented from moving into a neighborhood because the landlord or a realtor refused to sell or rent you a house or apartment?</a:t>
            </a:r>
          </a:p>
          <a:p>
            <a:pPr eaLnBrk="1" hangingPunct="1">
              <a:lnSpc>
                <a:spcPct val="90000"/>
              </a:lnSpc>
            </a:pPr>
            <a:r>
              <a:rPr lang="en-US" sz="2400" dirty="0" smtClean="0"/>
              <a:t>Have you ever moved into a neighborhood where neighbors made life difficult for you or your family?</a:t>
            </a:r>
          </a:p>
          <a:p>
            <a:pPr eaLnBrk="1" hangingPunct="1">
              <a:lnSpc>
                <a:spcPct val="90000"/>
              </a:lnSpc>
            </a:pPr>
            <a:r>
              <a:rPr lang="en-US" sz="2400" dirty="0" smtClean="0"/>
              <a:t>Have you ever been </a:t>
            </a:r>
            <a:r>
              <a:rPr lang="en-US" sz="2400" u="sng" dirty="0" smtClean="0"/>
              <a:t>unfairly</a:t>
            </a:r>
            <a:r>
              <a:rPr lang="en-US" sz="2400" dirty="0" smtClean="0"/>
              <a:t> denied a bank loan?</a:t>
            </a:r>
          </a:p>
          <a:p>
            <a:pPr eaLnBrk="1" hangingPunct="1">
              <a:lnSpc>
                <a:spcPct val="90000"/>
              </a:lnSpc>
            </a:pPr>
            <a:r>
              <a:rPr lang="en-US" sz="2400" dirty="0" smtClean="0"/>
              <a:t>Have you ever received service from … a plumber or car mechanic that was worse than what other people get?</a:t>
            </a:r>
          </a:p>
          <a:p>
            <a:pPr eaLnBrk="1" hangingPunct="1">
              <a:lnSpc>
                <a:spcPct val="90000"/>
              </a:lnSpc>
              <a:buFontTx/>
              <a:buNone/>
            </a:pPr>
            <a:endParaRPr lang="en-US" sz="2000" dirty="0" smtClean="0"/>
          </a:p>
        </p:txBody>
      </p:sp>
      <p:sp>
        <p:nvSpPr>
          <p:cNvPr id="116740" name="Line 4"/>
          <p:cNvSpPr>
            <a:spLocks noChangeShapeType="1"/>
          </p:cNvSpPr>
          <p:nvPr/>
        </p:nvSpPr>
        <p:spPr bwMode="auto">
          <a:xfrm>
            <a:off x="609600" y="838200"/>
            <a:ext cx="7924800" cy="0"/>
          </a:xfrm>
          <a:prstGeom prst="line">
            <a:avLst/>
          </a:prstGeom>
          <a:noFill/>
          <a:ln w="28575">
            <a:solidFill>
              <a:schemeClr val="tx2"/>
            </a:solidFill>
            <a:round/>
            <a:headEnd/>
            <a:tailEnd/>
          </a:ln>
        </p:spPr>
        <p:txBody>
          <a:bodyPr/>
          <a:lstStyle/>
          <a:p>
            <a:endParaRPr lang="en-US"/>
          </a:p>
        </p:txBody>
      </p:sp>
      <p:sp>
        <p:nvSpPr>
          <p:cNvPr id="116741" name="Line 5"/>
          <p:cNvSpPr>
            <a:spLocks noChangeShapeType="1"/>
          </p:cNvSpPr>
          <p:nvPr/>
        </p:nvSpPr>
        <p:spPr bwMode="auto">
          <a:xfrm>
            <a:off x="685800" y="6477000"/>
            <a:ext cx="7924800" cy="0"/>
          </a:xfrm>
          <a:prstGeom prst="line">
            <a:avLst/>
          </a:prstGeom>
          <a:noFill/>
          <a:ln w="28575">
            <a:solidFill>
              <a:schemeClr val="tx2"/>
            </a:solidFill>
            <a:round/>
            <a:headEnd/>
            <a:tailEnd/>
          </a:ln>
        </p:spPr>
        <p:txBody>
          <a:bodyPr/>
          <a:lstStyle/>
          <a:p>
            <a:endParaRPr lang="en-US"/>
          </a:p>
        </p:txBody>
      </p:sp>
    </p:spTree>
    <p:extLst>
      <p:ext uri="{BB962C8B-B14F-4D97-AF65-F5344CB8AC3E}">
        <p14:creationId xmlns:p14="http://schemas.microsoft.com/office/powerpoint/2010/main" val="2553333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lIns="92075" tIns="46038" rIns="92075" bIns="46038" anchor="b"/>
          <a:lstStyle/>
          <a:p>
            <a:pPr eaLnBrk="1" hangingPunct="1"/>
            <a:r>
              <a:rPr lang="en-US" sz="3200" dirty="0" smtClean="0"/>
              <a:t>Major Experiences of Discrimination: Additional Questions</a:t>
            </a:r>
          </a:p>
        </p:txBody>
      </p:sp>
      <p:sp>
        <p:nvSpPr>
          <p:cNvPr id="117763" name="Rectangle 3"/>
          <p:cNvSpPr>
            <a:spLocks noGrp="1" noChangeArrowheads="1"/>
          </p:cNvSpPr>
          <p:nvPr>
            <p:ph type="body" idx="1"/>
          </p:nvPr>
        </p:nvSpPr>
        <p:spPr>
          <a:xfrm>
            <a:off x="685800" y="1600200"/>
            <a:ext cx="7772400" cy="4876800"/>
          </a:xfrm>
          <a:noFill/>
        </p:spPr>
        <p:txBody>
          <a:bodyPr lIns="92075" tIns="46038" rIns="92075" bIns="46038"/>
          <a:lstStyle/>
          <a:p>
            <a:pPr eaLnBrk="1" hangingPunct="1"/>
            <a:r>
              <a:rPr lang="en-US" sz="2800" dirty="0" smtClean="0"/>
              <a:t>What do you think was the </a:t>
            </a:r>
            <a:r>
              <a:rPr lang="en-US" sz="2800" u="sng" dirty="0" smtClean="0"/>
              <a:t>main</a:t>
            </a:r>
            <a:r>
              <a:rPr lang="en-US" sz="2800" dirty="0" smtClean="0"/>
              <a:t> reason for this experience?</a:t>
            </a:r>
          </a:p>
          <a:p>
            <a:pPr eaLnBrk="1" hangingPunct="1"/>
            <a:r>
              <a:rPr lang="en-US" sz="2800" dirty="0" smtClean="0"/>
              <a:t>When was the last time this happened?</a:t>
            </a:r>
          </a:p>
          <a:p>
            <a:pPr eaLnBrk="1" hangingPunct="1"/>
            <a:r>
              <a:rPr lang="en-US" sz="2800" dirty="0" smtClean="0"/>
              <a:t>How many times has this happened during your lifetime?</a:t>
            </a:r>
          </a:p>
          <a:p>
            <a:pPr eaLnBrk="1" hangingPunct="1"/>
            <a:endParaRPr lang="en-US" sz="2800" dirty="0" smtClean="0"/>
          </a:p>
        </p:txBody>
      </p:sp>
      <p:sp>
        <p:nvSpPr>
          <p:cNvPr id="117764" name="Line 4"/>
          <p:cNvSpPr>
            <a:spLocks noChangeShapeType="1"/>
          </p:cNvSpPr>
          <p:nvPr/>
        </p:nvSpPr>
        <p:spPr bwMode="auto">
          <a:xfrm>
            <a:off x="685800" y="1371600"/>
            <a:ext cx="7924800" cy="0"/>
          </a:xfrm>
          <a:prstGeom prst="line">
            <a:avLst/>
          </a:prstGeom>
          <a:noFill/>
          <a:ln w="28575">
            <a:solidFill>
              <a:schemeClr val="tx2"/>
            </a:solidFill>
            <a:round/>
            <a:headEnd/>
            <a:tailEnd/>
          </a:ln>
        </p:spPr>
        <p:txBody>
          <a:bodyPr/>
          <a:lstStyle/>
          <a:p>
            <a:endParaRPr lang="en-US"/>
          </a:p>
        </p:txBody>
      </p:sp>
      <p:sp>
        <p:nvSpPr>
          <p:cNvPr id="117765" name="Line 5"/>
          <p:cNvSpPr>
            <a:spLocks noChangeShapeType="1"/>
          </p:cNvSpPr>
          <p:nvPr/>
        </p:nvSpPr>
        <p:spPr bwMode="auto">
          <a:xfrm>
            <a:off x="762000" y="4419600"/>
            <a:ext cx="7924800" cy="0"/>
          </a:xfrm>
          <a:prstGeom prst="line">
            <a:avLst/>
          </a:prstGeom>
          <a:noFill/>
          <a:ln w="28575">
            <a:solidFill>
              <a:schemeClr val="tx2"/>
            </a:solidFill>
            <a:round/>
            <a:headEnd/>
            <a:tailEnd/>
          </a:ln>
        </p:spPr>
        <p:txBody>
          <a:bodyPr/>
          <a:lstStyle/>
          <a:p>
            <a:endParaRPr lang="en-US"/>
          </a:p>
        </p:txBody>
      </p:sp>
    </p:spTree>
    <p:extLst>
      <p:ext uri="{BB962C8B-B14F-4D97-AF65-F5344CB8AC3E}">
        <p14:creationId xmlns:p14="http://schemas.microsoft.com/office/powerpoint/2010/main" val="2384690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381000" y="457200"/>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1" hangingPunct="1"/>
            <a:r>
              <a:rPr lang="en-US" sz="3200" b="1" dirty="0" smtClean="0">
                <a:solidFill>
                  <a:srgbClr val="FFFF00"/>
                </a:solidFill>
              </a:rPr>
              <a:t>Chronic Stress: </a:t>
            </a:r>
            <a:r>
              <a:rPr lang="en-US" sz="3200" b="1" dirty="0">
                <a:solidFill>
                  <a:srgbClr val="FFFF00"/>
                </a:solidFill>
              </a:rPr>
              <a:t>Every Day Discrimination</a:t>
            </a:r>
            <a:endParaRPr lang="en-US" sz="3200" b="1" dirty="0" smtClean="0">
              <a:solidFill>
                <a:srgbClr val="FFFF00"/>
              </a:solidFill>
            </a:endParaRPr>
          </a:p>
        </p:txBody>
      </p:sp>
      <p:sp>
        <p:nvSpPr>
          <p:cNvPr id="86019" name="Rectangle 3"/>
          <p:cNvSpPr>
            <a:spLocks noChangeArrowheads="1"/>
          </p:cNvSpPr>
          <p:nvPr/>
        </p:nvSpPr>
        <p:spPr bwMode="auto">
          <a:xfrm>
            <a:off x="381000" y="12954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609600" indent="-609600" algn="l" eaLnBrk="1" hangingPunct="1">
              <a:lnSpc>
                <a:spcPct val="90000"/>
              </a:lnSpc>
              <a:spcBef>
                <a:spcPct val="20000"/>
              </a:spcBef>
            </a:pPr>
            <a:r>
              <a:rPr lang="en-US" sz="2400" dirty="0" smtClean="0">
                <a:solidFill>
                  <a:srgbClr val="FFFF00"/>
                </a:solidFill>
              </a:rPr>
              <a:t>In your day-to-day life how often do the following things happen to you?</a:t>
            </a:r>
          </a:p>
          <a:p>
            <a:pPr marL="609600" indent="-609600" algn="l" eaLnBrk="1" hangingPunct="1">
              <a:lnSpc>
                <a:spcPct val="90000"/>
              </a:lnSpc>
              <a:spcBef>
                <a:spcPct val="20000"/>
              </a:spcBef>
              <a:buFontTx/>
              <a:buChar char="•"/>
            </a:pPr>
            <a:r>
              <a:rPr lang="en-US" sz="2400" dirty="0" smtClean="0">
                <a:solidFill>
                  <a:srgbClr val="FFFF00"/>
                </a:solidFill>
              </a:rPr>
              <a:t>You are treated with less courtesy than other people.</a:t>
            </a:r>
          </a:p>
          <a:p>
            <a:pPr marL="609600" indent="-609600" algn="l" eaLnBrk="1" hangingPunct="1">
              <a:lnSpc>
                <a:spcPct val="90000"/>
              </a:lnSpc>
              <a:spcBef>
                <a:spcPct val="20000"/>
              </a:spcBef>
              <a:buClr>
                <a:srgbClr val="B2B2B2"/>
              </a:buClr>
              <a:buFontTx/>
              <a:buChar char="•"/>
            </a:pPr>
            <a:r>
              <a:rPr lang="en-US" sz="2400" dirty="0" smtClean="0">
                <a:solidFill>
                  <a:srgbClr val="FFFF00"/>
                </a:solidFill>
              </a:rPr>
              <a:t>You are treated with less respect than other people.</a:t>
            </a:r>
          </a:p>
          <a:p>
            <a:pPr marL="609600" indent="-609600" algn="l" eaLnBrk="1" hangingPunct="1">
              <a:lnSpc>
                <a:spcPct val="90000"/>
              </a:lnSpc>
              <a:spcBef>
                <a:spcPct val="20000"/>
              </a:spcBef>
              <a:buClr>
                <a:srgbClr val="B2B2B2"/>
              </a:buClr>
              <a:buFontTx/>
              <a:buChar char="•"/>
            </a:pPr>
            <a:r>
              <a:rPr lang="en-US" sz="2400" dirty="0" smtClean="0">
                <a:solidFill>
                  <a:srgbClr val="FFFF00"/>
                </a:solidFill>
              </a:rPr>
              <a:t>You receive poorer service than other people at restaurants or stores.</a:t>
            </a:r>
          </a:p>
          <a:p>
            <a:pPr marL="609600" indent="-609600" algn="l" eaLnBrk="1" hangingPunct="1">
              <a:lnSpc>
                <a:spcPct val="90000"/>
              </a:lnSpc>
              <a:spcBef>
                <a:spcPct val="20000"/>
              </a:spcBef>
              <a:buClr>
                <a:srgbClr val="B2B2B2"/>
              </a:buClr>
              <a:buFontTx/>
              <a:buChar char="•"/>
            </a:pPr>
            <a:r>
              <a:rPr lang="en-US" sz="2400" dirty="0" smtClean="0">
                <a:solidFill>
                  <a:srgbClr val="FFFF00"/>
                </a:solidFill>
              </a:rPr>
              <a:t>People act as if they think you are not smart.</a:t>
            </a:r>
          </a:p>
          <a:p>
            <a:pPr marL="609600" indent="-609600" algn="l" eaLnBrk="1" hangingPunct="1">
              <a:lnSpc>
                <a:spcPct val="90000"/>
              </a:lnSpc>
              <a:spcBef>
                <a:spcPct val="20000"/>
              </a:spcBef>
              <a:buClr>
                <a:srgbClr val="B2B2B2"/>
              </a:buClr>
              <a:buFontTx/>
              <a:buChar char="•"/>
            </a:pPr>
            <a:r>
              <a:rPr lang="en-US" sz="2400" dirty="0" smtClean="0">
                <a:solidFill>
                  <a:srgbClr val="FFFF00"/>
                </a:solidFill>
              </a:rPr>
              <a:t>People act as if they are afraid of you.</a:t>
            </a:r>
          </a:p>
          <a:p>
            <a:pPr marL="609600" indent="-609600" algn="l" eaLnBrk="1" hangingPunct="1">
              <a:lnSpc>
                <a:spcPct val="90000"/>
              </a:lnSpc>
              <a:spcBef>
                <a:spcPct val="20000"/>
              </a:spcBef>
              <a:buClr>
                <a:srgbClr val="B2B2B2"/>
              </a:buClr>
              <a:buFontTx/>
              <a:buChar char="•"/>
            </a:pPr>
            <a:r>
              <a:rPr lang="en-US" sz="2400" dirty="0" smtClean="0">
                <a:solidFill>
                  <a:srgbClr val="FFFF00"/>
                </a:solidFill>
              </a:rPr>
              <a:t>People act as if they think you are dishonest.</a:t>
            </a:r>
          </a:p>
          <a:p>
            <a:pPr marL="609600" indent="-609600" algn="l" eaLnBrk="1" hangingPunct="1">
              <a:lnSpc>
                <a:spcPct val="90000"/>
              </a:lnSpc>
              <a:spcBef>
                <a:spcPct val="20000"/>
              </a:spcBef>
              <a:buClr>
                <a:srgbClr val="B2B2B2"/>
              </a:buClr>
              <a:buFontTx/>
              <a:buChar char="•"/>
            </a:pPr>
            <a:r>
              <a:rPr lang="en-US" sz="2400" dirty="0" smtClean="0">
                <a:solidFill>
                  <a:srgbClr val="FFFF00"/>
                </a:solidFill>
              </a:rPr>
              <a:t>People act as if they’re better than you are.</a:t>
            </a:r>
          </a:p>
          <a:p>
            <a:pPr marL="609600" indent="-609600" algn="l" eaLnBrk="1" hangingPunct="1">
              <a:lnSpc>
                <a:spcPct val="90000"/>
              </a:lnSpc>
              <a:spcBef>
                <a:spcPct val="20000"/>
              </a:spcBef>
              <a:buClr>
                <a:srgbClr val="B2B2B2"/>
              </a:buClr>
              <a:buFontTx/>
              <a:buChar char="•"/>
            </a:pPr>
            <a:r>
              <a:rPr lang="en-US" sz="2400" dirty="0" smtClean="0">
                <a:solidFill>
                  <a:srgbClr val="FFFF00"/>
                </a:solidFill>
              </a:rPr>
              <a:t>You are called names or insulted.</a:t>
            </a:r>
          </a:p>
          <a:p>
            <a:pPr marL="609600" indent="-609600" algn="l" eaLnBrk="1" hangingPunct="1">
              <a:lnSpc>
                <a:spcPct val="90000"/>
              </a:lnSpc>
              <a:spcBef>
                <a:spcPct val="20000"/>
              </a:spcBef>
              <a:buClr>
                <a:srgbClr val="B2B2B2"/>
              </a:buClr>
              <a:buFontTx/>
              <a:buChar char="•"/>
            </a:pPr>
            <a:r>
              <a:rPr lang="en-US" sz="2400" dirty="0" smtClean="0">
                <a:solidFill>
                  <a:srgbClr val="FFFF00"/>
                </a:solidFill>
              </a:rPr>
              <a:t>You are threatened or harassed.</a:t>
            </a:r>
          </a:p>
          <a:p>
            <a:pPr marL="609600" indent="-609600" algn="l" eaLnBrk="1" hangingPunct="1">
              <a:lnSpc>
                <a:spcPct val="90000"/>
              </a:lnSpc>
              <a:spcBef>
                <a:spcPct val="20000"/>
              </a:spcBef>
            </a:pPr>
            <a:r>
              <a:rPr lang="en-US" sz="2400" dirty="0" smtClean="0">
                <a:solidFill>
                  <a:srgbClr val="FFFF00"/>
                </a:solidFill>
              </a:rPr>
              <a:t>What do you think was the main reason for these experiences</a:t>
            </a:r>
          </a:p>
          <a:p>
            <a:pPr marL="609600" indent="-609600" algn="l" eaLnBrk="1" hangingPunct="1">
              <a:lnSpc>
                <a:spcPct val="90000"/>
              </a:lnSpc>
              <a:spcBef>
                <a:spcPct val="20000"/>
              </a:spcBef>
            </a:pPr>
            <a:r>
              <a:rPr lang="en-US" sz="2200" b="1" dirty="0" smtClean="0">
                <a:solidFill>
                  <a:srgbClr val="FFFF00"/>
                </a:solidFill>
              </a:rPr>
              <a:t>Detroit Area Study 1995; Williams et al. 1997</a:t>
            </a:r>
          </a:p>
        </p:txBody>
      </p:sp>
      <p:sp>
        <p:nvSpPr>
          <p:cNvPr id="86020" name="Line 4"/>
          <p:cNvSpPr>
            <a:spLocks noChangeShapeType="1"/>
          </p:cNvSpPr>
          <p:nvPr/>
        </p:nvSpPr>
        <p:spPr bwMode="auto">
          <a:xfrm>
            <a:off x="533400" y="1143000"/>
            <a:ext cx="792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
        <p:nvSpPr>
          <p:cNvPr id="86021" name="Line 5"/>
          <p:cNvSpPr>
            <a:spLocks noChangeShapeType="1"/>
          </p:cNvSpPr>
          <p:nvPr/>
        </p:nvSpPr>
        <p:spPr bwMode="auto">
          <a:xfrm>
            <a:off x="609600" y="6400800"/>
            <a:ext cx="792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800" smtClean="0">
              <a:solidFill>
                <a:srgbClr val="FFFF00"/>
              </a:solidFill>
            </a:endParaRPr>
          </a:p>
        </p:txBody>
      </p:sp>
    </p:spTree>
    <p:extLst>
      <p:ext uri="{BB962C8B-B14F-4D97-AF65-F5344CB8AC3E}">
        <p14:creationId xmlns:p14="http://schemas.microsoft.com/office/powerpoint/2010/main" val="709414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304800" y="990600"/>
            <a:ext cx="8534400" cy="5562600"/>
          </a:xfrm>
        </p:spPr>
        <p:txBody>
          <a:bodyPr/>
          <a:lstStyle/>
          <a:p>
            <a:pPr eaLnBrk="1" hangingPunct="1">
              <a:buFont typeface="Arial" pitchFamily="34" charset="0"/>
              <a:buChar char="•"/>
              <a:defRPr/>
            </a:pPr>
            <a:endParaRPr lang="en-US" sz="2800" dirty="0" smtClean="0"/>
          </a:p>
          <a:p>
            <a:pPr eaLnBrk="1" hangingPunct="1">
              <a:buFont typeface="Arial" pitchFamily="34" charset="0"/>
              <a:buChar char="•"/>
              <a:defRPr/>
            </a:pPr>
            <a:r>
              <a:rPr lang="en-US" sz="2800" dirty="0" smtClean="0"/>
              <a:t>Everyday Discrimination: positively associated with:</a:t>
            </a:r>
          </a:p>
          <a:p>
            <a:pPr eaLnBrk="1" hangingPunct="1">
              <a:buFontTx/>
              <a:buNone/>
              <a:defRPr/>
            </a:pPr>
            <a:r>
              <a:rPr lang="en-US" sz="2800" dirty="0" smtClean="0"/>
              <a:t>	-- </a:t>
            </a:r>
            <a:r>
              <a:rPr lang="en-GB" sz="2800" dirty="0">
                <a:solidFill>
                  <a:srgbClr val="FFFFFF"/>
                </a:solidFill>
              </a:rPr>
              <a:t>coronary artery calcification </a:t>
            </a:r>
            <a:r>
              <a:rPr lang="en-GB" sz="2000" dirty="0"/>
              <a:t>(Lewis et al., </a:t>
            </a:r>
            <a:r>
              <a:rPr lang="en-GB" sz="2000" dirty="0" err="1" smtClean="0"/>
              <a:t>Psy</a:t>
            </a:r>
            <a:r>
              <a:rPr lang="en-GB" sz="2000" dirty="0" smtClean="0"/>
              <a:t> Med, 2006)</a:t>
            </a:r>
          </a:p>
          <a:p>
            <a:pPr eaLnBrk="1" hangingPunct="1">
              <a:buFontTx/>
              <a:buNone/>
              <a:defRPr/>
            </a:pPr>
            <a:r>
              <a:rPr lang="en-GB" sz="2800" dirty="0"/>
              <a:t> </a:t>
            </a:r>
            <a:r>
              <a:rPr lang="en-GB" sz="2800" dirty="0" smtClean="0"/>
              <a:t>   -- </a:t>
            </a:r>
            <a:r>
              <a:rPr lang="en-GB" sz="2800" dirty="0" smtClean="0">
                <a:solidFill>
                  <a:srgbClr val="FFFFFF"/>
                </a:solidFill>
              </a:rPr>
              <a:t>C-reactive </a:t>
            </a:r>
            <a:r>
              <a:rPr lang="en-GB" sz="2800" dirty="0">
                <a:solidFill>
                  <a:srgbClr val="FFFFFF"/>
                </a:solidFill>
              </a:rPr>
              <a:t>protein </a:t>
            </a:r>
            <a:r>
              <a:rPr lang="en-GB" sz="2000" dirty="0"/>
              <a:t>(Lewis et al</a:t>
            </a:r>
            <a:r>
              <a:rPr lang="en-GB" sz="2000" dirty="0" smtClean="0"/>
              <a:t>., Brain </a:t>
            </a:r>
            <a:r>
              <a:rPr lang="en-GB" sz="2000" dirty="0" err="1" smtClean="0"/>
              <a:t>Beh</a:t>
            </a:r>
            <a:r>
              <a:rPr lang="en-GB" sz="2000" dirty="0" smtClean="0"/>
              <a:t> Immunity, </a:t>
            </a:r>
            <a:r>
              <a:rPr lang="en-GB" sz="2000" dirty="0"/>
              <a:t>2010</a:t>
            </a:r>
            <a:r>
              <a:rPr lang="en-GB" sz="2000" dirty="0" smtClean="0"/>
              <a:t>)</a:t>
            </a:r>
          </a:p>
          <a:p>
            <a:pPr eaLnBrk="1" hangingPunct="1">
              <a:buFontTx/>
              <a:buNone/>
              <a:defRPr/>
            </a:pPr>
            <a:r>
              <a:rPr lang="en-GB" sz="2800" dirty="0"/>
              <a:t>	</a:t>
            </a:r>
            <a:r>
              <a:rPr lang="en-GB" sz="2800" dirty="0" smtClean="0"/>
              <a:t>-- </a:t>
            </a:r>
            <a:r>
              <a:rPr lang="en-GB" sz="2800" dirty="0">
                <a:solidFill>
                  <a:srgbClr val="FFFFFF"/>
                </a:solidFill>
              </a:rPr>
              <a:t>blood pressure </a:t>
            </a:r>
            <a:r>
              <a:rPr lang="en-GB" sz="2000" dirty="0"/>
              <a:t>(Lewis et al., J </a:t>
            </a:r>
            <a:r>
              <a:rPr lang="en-GB" sz="2000" dirty="0" smtClean="0"/>
              <a:t>Gerontology: </a:t>
            </a:r>
            <a:r>
              <a:rPr lang="en-GB" sz="2000" dirty="0"/>
              <a:t>Bio </a:t>
            </a:r>
            <a:r>
              <a:rPr lang="en-GB" sz="2000" dirty="0" err="1"/>
              <a:t>Sci</a:t>
            </a:r>
            <a:r>
              <a:rPr lang="en-GB" sz="2000" dirty="0"/>
              <a:t> &amp; Med </a:t>
            </a:r>
            <a:r>
              <a:rPr lang="en-GB" sz="2000" dirty="0" err="1"/>
              <a:t>Sci</a:t>
            </a:r>
            <a:r>
              <a:rPr lang="en-GB" sz="2000" dirty="0"/>
              <a:t> </a:t>
            </a:r>
            <a:r>
              <a:rPr lang="en-GB" sz="2000" dirty="0" smtClean="0"/>
              <a:t>2009)</a:t>
            </a:r>
          </a:p>
          <a:p>
            <a:pPr eaLnBrk="1" hangingPunct="1">
              <a:buFontTx/>
              <a:buNone/>
              <a:defRPr/>
            </a:pPr>
            <a:r>
              <a:rPr lang="en-GB" sz="2800" dirty="0"/>
              <a:t>	</a:t>
            </a:r>
            <a:r>
              <a:rPr lang="en-GB" sz="2800" dirty="0" smtClean="0"/>
              <a:t>-- lower </a:t>
            </a:r>
            <a:r>
              <a:rPr lang="en-GB" sz="2800" dirty="0">
                <a:solidFill>
                  <a:srgbClr val="FFFFFF"/>
                </a:solidFill>
              </a:rPr>
              <a:t>birth weight </a:t>
            </a:r>
            <a:r>
              <a:rPr lang="en-GB" sz="2000" dirty="0" smtClean="0"/>
              <a:t>(Earnshaw </a:t>
            </a:r>
            <a:r>
              <a:rPr lang="en-GB" sz="2000" dirty="0"/>
              <a:t>et al., </a:t>
            </a:r>
            <a:r>
              <a:rPr lang="en-GB" sz="2000" dirty="0" smtClean="0"/>
              <a:t>Ann </a:t>
            </a:r>
            <a:r>
              <a:rPr lang="en-GB" sz="2000" dirty="0" err="1" smtClean="0"/>
              <a:t>Beh</a:t>
            </a:r>
            <a:r>
              <a:rPr lang="en-GB" sz="2000" dirty="0" smtClean="0"/>
              <a:t> Med, 2013)</a:t>
            </a:r>
          </a:p>
          <a:p>
            <a:pPr eaLnBrk="1" hangingPunct="1">
              <a:buFontTx/>
              <a:buNone/>
              <a:defRPr/>
            </a:pPr>
            <a:r>
              <a:rPr lang="en-GB" sz="2800" dirty="0"/>
              <a:t>	</a:t>
            </a:r>
            <a:r>
              <a:rPr lang="en-GB" sz="2800" dirty="0" smtClean="0"/>
              <a:t>-- </a:t>
            </a:r>
            <a:r>
              <a:rPr lang="en-GB" sz="2800" dirty="0" smtClean="0">
                <a:solidFill>
                  <a:srgbClr val="FFFFFF"/>
                </a:solidFill>
              </a:rPr>
              <a:t>cognitive </a:t>
            </a:r>
            <a:r>
              <a:rPr lang="en-GB" sz="2800" dirty="0">
                <a:solidFill>
                  <a:srgbClr val="FFFFFF"/>
                </a:solidFill>
              </a:rPr>
              <a:t>impairment </a:t>
            </a:r>
            <a:r>
              <a:rPr lang="en-GB" sz="2000" dirty="0"/>
              <a:t>(Barnes et al., 2012</a:t>
            </a:r>
            <a:r>
              <a:rPr lang="en-GB" sz="2000" dirty="0" smtClean="0"/>
              <a:t>)</a:t>
            </a:r>
          </a:p>
          <a:p>
            <a:pPr eaLnBrk="1" hangingPunct="1">
              <a:buFontTx/>
              <a:buNone/>
              <a:defRPr/>
            </a:pPr>
            <a:r>
              <a:rPr lang="en-GB" sz="2800" dirty="0"/>
              <a:t>	</a:t>
            </a:r>
            <a:r>
              <a:rPr lang="en-GB" sz="2800" dirty="0" smtClean="0"/>
              <a:t>-- </a:t>
            </a:r>
            <a:r>
              <a:rPr lang="en-GB" sz="2800" dirty="0" smtClean="0">
                <a:solidFill>
                  <a:srgbClr val="FFFFFF"/>
                </a:solidFill>
              </a:rPr>
              <a:t>poor </a:t>
            </a:r>
            <a:r>
              <a:rPr lang="en-GB" sz="2800" dirty="0">
                <a:solidFill>
                  <a:srgbClr val="FFFFFF"/>
                </a:solidFill>
              </a:rPr>
              <a:t>sleep</a:t>
            </a:r>
            <a:r>
              <a:rPr lang="en-GB" sz="2800" dirty="0"/>
              <a:t> </a:t>
            </a:r>
            <a:r>
              <a:rPr lang="en-GB" sz="2800" dirty="0" smtClean="0"/>
              <a:t>[object. &amp; subject.]  </a:t>
            </a:r>
            <a:r>
              <a:rPr lang="en-GB" sz="2000" dirty="0" smtClean="0"/>
              <a:t>(Lewis </a:t>
            </a:r>
            <a:r>
              <a:rPr lang="en-GB" sz="2000" dirty="0"/>
              <a:t>et </a:t>
            </a:r>
            <a:r>
              <a:rPr lang="en-GB" sz="2000" dirty="0" smtClean="0"/>
              <a:t>al, </a:t>
            </a:r>
            <a:r>
              <a:rPr lang="en-GB" sz="2000" dirty="0" err="1" smtClean="0"/>
              <a:t>Hlth</a:t>
            </a:r>
            <a:r>
              <a:rPr lang="en-GB" sz="2000" dirty="0" smtClean="0"/>
              <a:t> </a:t>
            </a:r>
            <a:r>
              <a:rPr lang="en-GB" sz="2000" dirty="0" err="1" smtClean="0"/>
              <a:t>Psy</a:t>
            </a:r>
            <a:r>
              <a:rPr lang="en-GB" sz="2000" dirty="0" smtClean="0"/>
              <a:t>, 2012)</a:t>
            </a:r>
          </a:p>
          <a:p>
            <a:pPr eaLnBrk="1" hangingPunct="1">
              <a:buFontTx/>
              <a:buNone/>
              <a:defRPr/>
            </a:pPr>
            <a:r>
              <a:rPr lang="en-GB" sz="2800" dirty="0" smtClean="0"/>
              <a:t>	-- </a:t>
            </a:r>
            <a:r>
              <a:rPr lang="en-GB" sz="2800" dirty="0" smtClean="0">
                <a:solidFill>
                  <a:srgbClr val="FFFFFF"/>
                </a:solidFill>
              </a:rPr>
              <a:t>mortality</a:t>
            </a:r>
            <a:r>
              <a:rPr lang="en-GB" sz="2800" dirty="0" smtClean="0"/>
              <a:t> </a:t>
            </a:r>
            <a:r>
              <a:rPr lang="en-GB" sz="2000" dirty="0"/>
              <a:t>(Barnes et al</a:t>
            </a:r>
            <a:r>
              <a:rPr lang="en-GB" sz="2000" dirty="0" smtClean="0"/>
              <a:t>., J Gerontology: Bio </a:t>
            </a:r>
            <a:r>
              <a:rPr lang="en-GB" sz="2000" dirty="0" err="1" smtClean="0"/>
              <a:t>Sci</a:t>
            </a:r>
            <a:r>
              <a:rPr lang="en-GB" sz="2000" dirty="0" smtClean="0"/>
              <a:t> &amp; Med </a:t>
            </a:r>
            <a:r>
              <a:rPr lang="en-GB" sz="2000" dirty="0" err="1" smtClean="0"/>
              <a:t>Sci</a:t>
            </a:r>
            <a:r>
              <a:rPr lang="en-GB" sz="2000" dirty="0" smtClean="0"/>
              <a:t>, 2008</a:t>
            </a:r>
            <a:r>
              <a:rPr lang="en-GB" sz="2000" dirty="0"/>
              <a:t>).</a:t>
            </a:r>
            <a:endParaRPr lang="en-GB" sz="2000" dirty="0" smtClean="0"/>
          </a:p>
          <a:p>
            <a:pPr eaLnBrk="1" hangingPunct="1">
              <a:buFontTx/>
              <a:buNone/>
              <a:defRPr/>
            </a:pPr>
            <a:r>
              <a:rPr lang="en-GB" sz="2800" dirty="0"/>
              <a:t>	</a:t>
            </a:r>
            <a:r>
              <a:rPr lang="en-GB" sz="2800" dirty="0" smtClean="0"/>
              <a:t>-- </a:t>
            </a:r>
            <a:r>
              <a:rPr lang="en-GB" sz="2800" dirty="0" smtClean="0">
                <a:solidFill>
                  <a:srgbClr val="FFFFFF"/>
                </a:solidFill>
              </a:rPr>
              <a:t>visceral </a:t>
            </a:r>
            <a:r>
              <a:rPr lang="en-GB" sz="2800" dirty="0">
                <a:solidFill>
                  <a:srgbClr val="FFFFFF"/>
                </a:solidFill>
              </a:rPr>
              <a:t>fat </a:t>
            </a:r>
            <a:r>
              <a:rPr lang="en-GB" sz="2000" dirty="0"/>
              <a:t>(</a:t>
            </a:r>
            <a:r>
              <a:rPr lang="en-GB" sz="2000" dirty="0" smtClean="0"/>
              <a:t>Lewis et al., Am J Epidemiology, 2011</a:t>
            </a:r>
            <a:r>
              <a:rPr lang="en-GB" sz="2000" dirty="0"/>
              <a:t>) </a:t>
            </a:r>
            <a:endParaRPr lang="en-GB" sz="2000" dirty="0" smtClean="0"/>
          </a:p>
          <a:p>
            <a:pPr eaLnBrk="1" hangingPunct="1">
              <a:buFontTx/>
              <a:buNone/>
              <a:defRPr/>
            </a:pPr>
            <a:endParaRPr lang="en-US" sz="600" b="1" dirty="0" smtClean="0">
              <a:solidFill>
                <a:srgbClr val="FFFF00"/>
              </a:solidFill>
            </a:endParaRPr>
          </a:p>
          <a:p>
            <a:pPr eaLnBrk="1" hangingPunct="1">
              <a:defRPr/>
            </a:pPr>
            <a:endParaRPr lang="en-US" sz="2800" dirty="0" smtClean="0"/>
          </a:p>
        </p:txBody>
      </p:sp>
      <p:sp>
        <p:nvSpPr>
          <p:cNvPr id="84994" name="Rectangle 2"/>
          <p:cNvSpPr>
            <a:spLocks noGrp="1" noChangeArrowheads="1"/>
          </p:cNvSpPr>
          <p:nvPr>
            <p:ph type="title"/>
          </p:nvPr>
        </p:nvSpPr>
        <p:spPr>
          <a:xfrm>
            <a:off x="152400" y="152400"/>
            <a:ext cx="8763000" cy="685800"/>
          </a:xfrm>
        </p:spPr>
        <p:txBody>
          <a:bodyPr/>
          <a:lstStyle/>
          <a:p>
            <a:pPr algn="r" eaLnBrk="1" hangingPunct="1"/>
            <a:r>
              <a:rPr lang="en-US" sz="2400" dirty="0" smtClean="0">
                <a:solidFill>
                  <a:srgbClr val="FFFF00"/>
                </a:solidFill>
              </a:rPr>
              <a:t/>
            </a:r>
            <a:br>
              <a:rPr lang="en-US" sz="2400" dirty="0" smtClean="0">
                <a:solidFill>
                  <a:srgbClr val="FFFF00"/>
                </a:solidFill>
              </a:rPr>
            </a:br>
            <a:r>
              <a:rPr lang="en-US" sz="3600" dirty="0" smtClean="0"/>
              <a:t> Discrimination &amp; Health: Tene Lewis  </a:t>
            </a:r>
            <a:endParaRPr lang="en-US" sz="3600" dirty="0" smtClean="0">
              <a:solidFill>
                <a:srgbClr val="FFFF00"/>
              </a:solidFill>
            </a:endParaRPr>
          </a:p>
        </p:txBody>
      </p:sp>
      <p:sp>
        <p:nvSpPr>
          <p:cNvPr id="84996" name="Line 4"/>
          <p:cNvSpPr>
            <a:spLocks noChangeShapeType="1"/>
          </p:cNvSpPr>
          <p:nvPr/>
        </p:nvSpPr>
        <p:spPr bwMode="auto">
          <a:xfrm>
            <a:off x="2057400" y="914400"/>
            <a:ext cx="6705600" cy="0"/>
          </a:xfrm>
          <a:prstGeom prst="line">
            <a:avLst/>
          </a:prstGeom>
          <a:noFill/>
          <a:ln w="9525">
            <a:solidFill>
              <a:srgbClr val="FFFF00"/>
            </a:solidFill>
            <a:round/>
            <a:headEnd/>
            <a:tailEnd/>
          </a:ln>
        </p:spPr>
        <p:txBody>
          <a:bodyPr/>
          <a:lstStyle/>
          <a:p>
            <a:endParaRPr lang="en-US"/>
          </a:p>
        </p:txBody>
      </p:sp>
      <p:sp>
        <p:nvSpPr>
          <p:cNvPr id="84997" name="Line 5"/>
          <p:cNvSpPr>
            <a:spLocks noChangeShapeType="1"/>
          </p:cNvSpPr>
          <p:nvPr/>
        </p:nvSpPr>
        <p:spPr bwMode="auto">
          <a:xfrm>
            <a:off x="304800" y="6553200"/>
            <a:ext cx="8458200" cy="0"/>
          </a:xfrm>
          <a:prstGeom prst="line">
            <a:avLst/>
          </a:prstGeom>
          <a:noFill/>
          <a:ln w="9525">
            <a:solidFill>
              <a:srgbClr val="FFFF00"/>
            </a:solidFill>
            <a:round/>
            <a:headEnd/>
            <a:tailEnd/>
          </a:ln>
        </p:spPr>
        <p:txBody>
          <a:bodyPr/>
          <a:lstStyle/>
          <a:p>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413"/>
            <a:ext cx="1676400" cy="124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626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990600"/>
            <a:ext cx="7772400" cy="3962400"/>
          </a:xfrm>
        </p:spPr>
        <p:txBody>
          <a:bodyPr/>
          <a:lstStyle/>
          <a:p>
            <a:pPr eaLnBrk="1" hangingPunct="1"/>
            <a:r>
              <a:rPr lang="en-US" sz="3600" i="1" dirty="0" smtClean="0"/>
              <a:t>How much does discrimination contribute to the declining health status of immigrants over time? </a:t>
            </a:r>
            <a:br>
              <a:rPr lang="en-US" sz="3600" i="1" dirty="0" smtClean="0"/>
            </a:br>
            <a:r>
              <a:rPr lang="en-US" sz="3600" i="1" dirty="0" smtClean="0"/>
              <a:t> </a:t>
            </a:r>
            <a:br>
              <a:rPr lang="en-US" sz="3600" i="1" dirty="0" smtClean="0"/>
            </a:br>
            <a:endParaRPr lang="en-US" sz="3600" i="1" dirty="0" smtClean="0"/>
          </a:p>
        </p:txBody>
      </p:sp>
    </p:spTree>
    <p:extLst>
      <p:ext uri="{BB962C8B-B14F-4D97-AF65-F5344CB8AC3E}">
        <p14:creationId xmlns:p14="http://schemas.microsoft.com/office/powerpoint/2010/main" val="549015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609600" y="304800"/>
            <a:ext cx="7772400" cy="533400"/>
          </a:xfrm>
          <a:prstGeom prst="rect">
            <a:avLst/>
          </a:prstGeom>
          <a:noFill/>
          <a:ln w="9525">
            <a:noFill/>
            <a:miter lim="800000"/>
            <a:headEnd/>
            <a:tailEnd/>
          </a:ln>
        </p:spPr>
        <p:txBody>
          <a:bodyPr anchor="ctr"/>
          <a:lstStyle/>
          <a:p>
            <a:r>
              <a:rPr lang="en-US" sz="4000">
                <a:solidFill>
                  <a:schemeClr val="tx2"/>
                </a:solidFill>
              </a:rPr>
              <a:t>Acculturation Stressors and health</a:t>
            </a:r>
          </a:p>
        </p:txBody>
      </p:sp>
      <p:sp>
        <p:nvSpPr>
          <p:cNvPr id="134147" name="Rectangle 3"/>
          <p:cNvSpPr>
            <a:spLocks noChangeArrowheads="1"/>
          </p:cNvSpPr>
          <p:nvPr/>
        </p:nvSpPr>
        <p:spPr bwMode="auto">
          <a:xfrm>
            <a:off x="533400" y="914400"/>
            <a:ext cx="8001000" cy="5486400"/>
          </a:xfrm>
          <a:prstGeom prst="rect">
            <a:avLst/>
          </a:prstGeom>
          <a:noFill/>
          <a:ln w="9525">
            <a:noFill/>
            <a:miter lim="800000"/>
            <a:headEnd/>
            <a:tailEnd/>
          </a:ln>
        </p:spPr>
        <p:txBody>
          <a:bodyPr/>
          <a:lstStyle/>
          <a:p>
            <a:pPr marL="342900" indent="-342900" algn="l">
              <a:buFontTx/>
              <a:buChar char="•"/>
            </a:pPr>
            <a:r>
              <a:rPr lang="en-US" sz="2800" dirty="0">
                <a:solidFill>
                  <a:schemeClr val="tx2"/>
                </a:solidFill>
              </a:rPr>
              <a:t>A study of migrant Mexican workers in Fresno, CA</a:t>
            </a:r>
          </a:p>
          <a:p>
            <a:pPr marL="342900" indent="-342900" algn="l">
              <a:buFontTx/>
              <a:buChar char="•"/>
            </a:pPr>
            <a:r>
              <a:rPr lang="en-US" sz="2800" dirty="0"/>
              <a:t>Acculturation stress</a:t>
            </a:r>
            <a:r>
              <a:rPr lang="en-US" sz="2800" dirty="0">
                <a:solidFill>
                  <a:schemeClr val="tx2"/>
                </a:solidFill>
              </a:rPr>
              <a:t>: stressors linked to </a:t>
            </a:r>
            <a:r>
              <a:rPr lang="en-US" sz="2800" dirty="0">
                <a:solidFill>
                  <a:schemeClr val="tx1">
                    <a:lumMod val="20000"/>
                    <a:lumOff val="80000"/>
                  </a:schemeClr>
                </a:solidFill>
              </a:rPr>
              <a:t>discrimination</a:t>
            </a:r>
            <a:r>
              <a:rPr lang="en-US" sz="2800" dirty="0">
                <a:solidFill>
                  <a:schemeClr val="tx2"/>
                </a:solidFill>
              </a:rPr>
              <a:t>, </a:t>
            </a:r>
            <a:r>
              <a:rPr lang="en-US" sz="2800" dirty="0">
                <a:solidFill>
                  <a:schemeClr val="tx1">
                    <a:lumMod val="20000"/>
                    <a:lumOff val="80000"/>
                  </a:schemeClr>
                </a:solidFill>
              </a:rPr>
              <a:t>legal status </a:t>
            </a:r>
            <a:r>
              <a:rPr lang="en-US" sz="2800" dirty="0">
                <a:solidFill>
                  <a:schemeClr val="tx2"/>
                </a:solidFill>
              </a:rPr>
              <a:t>and </a:t>
            </a:r>
            <a:r>
              <a:rPr lang="en-US" sz="2800" dirty="0">
                <a:solidFill>
                  <a:schemeClr val="tx1">
                    <a:lumMod val="20000"/>
                    <a:lumOff val="80000"/>
                  </a:schemeClr>
                </a:solidFill>
              </a:rPr>
              <a:t>problems speaking English.  </a:t>
            </a:r>
          </a:p>
          <a:p>
            <a:pPr marL="342900" indent="-342900" algn="l">
              <a:buFontTx/>
              <a:buChar char="•"/>
            </a:pPr>
            <a:r>
              <a:rPr lang="en-US" sz="2800" dirty="0">
                <a:solidFill>
                  <a:schemeClr val="tx2"/>
                </a:solidFill>
              </a:rPr>
              <a:t>Acculturation stressors:</a:t>
            </a:r>
          </a:p>
          <a:p>
            <a:pPr marL="342900" indent="-342900" algn="l"/>
            <a:r>
              <a:rPr lang="en-US" sz="2800" dirty="0">
                <a:solidFill>
                  <a:schemeClr val="tx2"/>
                </a:solidFill>
              </a:rPr>
              <a:t>	- inversely related to physical &amp; mental health </a:t>
            </a:r>
          </a:p>
          <a:p>
            <a:pPr marL="342900" indent="-342900" algn="l"/>
            <a:r>
              <a:rPr lang="en-US" sz="2800" dirty="0">
                <a:solidFill>
                  <a:schemeClr val="tx2"/>
                </a:solidFill>
              </a:rPr>
              <a:t>	- partially accounted for declines in health with years in the U.S. </a:t>
            </a:r>
          </a:p>
          <a:p>
            <a:pPr marL="342900" indent="-342900" algn="l"/>
            <a:r>
              <a:rPr lang="en-US" sz="2800" dirty="0">
                <a:solidFill>
                  <a:schemeClr val="tx2"/>
                </a:solidFill>
              </a:rPr>
              <a:t>	- had a more severe negative effect on migrants who were more acculturated than those who were less acculturated.</a:t>
            </a:r>
          </a:p>
          <a:p>
            <a:pPr marL="342900" indent="-342900">
              <a:lnSpc>
                <a:spcPct val="90000"/>
              </a:lnSpc>
            </a:pPr>
            <a:r>
              <a:rPr lang="en-US" sz="3200" dirty="0"/>
              <a:t>	</a:t>
            </a:r>
          </a:p>
        </p:txBody>
      </p:sp>
      <p:sp>
        <p:nvSpPr>
          <p:cNvPr id="134148" name="Line 4"/>
          <p:cNvSpPr>
            <a:spLocks noChangeShapeType="1"/>
          </p:cNvSpPr>
          <p:nvPr/>
        </p:nvSpPr>
        <p:spPr bwMode="auto">
          <a:xfrm>
            <a:off x="304800" y="838200"/>
            <a:ext cx="8229600" cy="0"/>
          </a:xfrm>
          <a:prstGeom prst="line">
            <a:avLst/>
          </a:prstGeom>
          <a:noFill/>
          <a:ln w="28575">
            <a:solidFill>
              <a:srgbClr val="FFFF00"/>
            </a:solidFill>
            <a:round/>
            <a:headEnd/>
            <a:tailEnd/>
          </a:ln>
        </p:spPr>
        <p:txBody>
          <a:bodyPr/>
          <a:lstStyle/>
          <a:p>
            <a:endParaRPr lang="en-US"/>
          </a:p>
        </p:txBody>
      </p:sp>
      <p:sp>
        <p:nvSpPr>
          <p:cNvPr id="134149" name="Line 5"/>
          <p:cNvSpPr>
            <a:spLocks noChangeShapeType="1"/>
          </p:cNvSpPr>
          <p:nvPr/>
        </p:nvSpPr>
        <p:spPr bwMode="auto">
          <a:xfrm>
            <a:off x="304800" y="6477000"/>
            <a:ext cx="8229600" cy="0"/>
          </a:xfrm>
          <a:prstGeom prst="line">
            <a:avLst/>
          </a:prstGeom>
          <a:noFill/>
          <a:ln w="28575">
            <a:solidFill>
              <a:srgbClr val="FFFF00"/>
            </a:solidFill>
            <a:round/>
            <a:headEnd/>
            <a:tailEnd/>
          </a:ln>
        </p:spPr>
        <p:txBody>
          <a:bodyPr/>
          <a:lstStyle/>
          <a:p>
            <a:endParaRPr lang="en-US"/>
          </a:p>
        </p:txBody>
      </p:sp>
      <p:sp>
        <p:nvSpPr>
          <p:cNvPr id="134150" name="Text Box 6"/>
          <p:cNvSpPr txBox="1">
            <a:spLocks noChangeArrowheads="1"/>
          </p:cNvSpPr>
          <p:nvPr/>
        </p:nvSpPr>
        <p:spPr bwMode="auto">
          <a:xfrm>
            <a:off x="457200" y="6477000"/>
            <a:ext cx="5791200" cy="366713"/>
          </a:xfrm>
          <a:prstGeom prst="rect">
            <a:avLst/>
          </a:prstGeom>
          <a:noFill/>
          <a:ln w="9525">
            <a:noFill/>
            <a:miter lim="800000"/>
            <a:headEnd/>
            <a:tailEnd/>
          </a:ln>
        </p:spPr>
        <p:txBody>
          <a:bodyPr>
            <a:spAutoFit/>
          </a:bodyPr>
          <a:lstStyle/>
          <a:p>
            <a:pPr marL="342900" indent="-342900" algn="l"/>
            <a:r>
              <a:rPr lang="en-US">
                <a:solidFill>
                  <a:schemeClr val="tx2"/>
                </a:solidFill>
              </a:rPr>
              <a:t>Finch, Frank &amp; Vega 2004 </a:t>
            </a:r>
            <a:r>
              <a:rPr lang="en-US" i="1">
                <a:solidFill>
                  <a:schemeClr val="tx2"/>
                </a:solidFill>
              </a:rPr>
              <a:t>Int  Migration Rev</a:t>
            </a:r>
          </a:p>
        </p:txBody>
      </p:sp>
    </p:spTree>
    <p:extLst>
      <p:ext uri="{BB962C8B-B14F-4D97-AF65-F5344CB8AC3E}">
        <p14:creationId xmlns:p14="http://schemas.microsoft.com/office/powerpoint/2010/main" val="680862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09600" y="152400"/>
            <a:ext cx="7772400" cy="838200"/>
          </a:xfrm>
        </p:spPr>
        <p:txBody>
          <a:bodyPr/>
          <a:lstStyle/>
          <a:p>
            <a:pPr eaLnBrk="1" hangingPunct="1"/>
            <a:r>
              <a:rPr lang="en-US" sz="3600" dirty="0" smtClean="0"/>
              <a:t>Macro-Stressors</a:t>
            </a:r>
          </a:p>
        </p:txBody>
      </p:sp>
      <p:sp>
        <p:nvSpPr>
          <p:cNvPr id="107523" name="Rectangle 3"/>
          <p:cNvSpPr>
            <a:spLocks noGrp="1" noChangeArrowheads="1"/>
          </p:cNvSpPr>
          <p:nvPr>
            <p:ph type="body" idx="1"/>
          </p:nvPr>
        </p:nvSpPr>
        <p:spPr>
          <a:xfrm>
            <a:off x="304800" y="1066800"/>
            <a:ext cx="8153400" cy="5181600"/>
          </a:xfrm>
        </p:spPr>
        <p:txBody>
          <a:bodyPr/>
          <a:lstStyle/>
          <a:p>
            <a:r>
              <a:rPr lang="en-US" dirty="0" smtClean="0"/>
              <a:t>Large-scale </a:t>
            </a:r>
            <a:r>
              <a:rPr lang="en-US" dirty="0"/>
              <a:t>societal events such as natural disasters that can be stressful for </a:t>
            </a:r>
            <a:r>
              <a:rPr lang="en-US" dirty="0" smtClean="0"/>
              <a:t>individuals</a:t>
            </a:r>
          </a:p>
          <a:p>
            <a:r>
              <a:rPr lang="en-US" dirty="0" smtClean="0"/>
              <a:t>Major </a:t>
            </a:r>
            <a:r>
              <a:rPr lang="en-US" dirty="0"/>
              <a:t>negative race-related events can also be macro-stressors </a:t>
            </a:r>
            <a:endParaRPr lang="en-US" dirty="0" smtClean="0"/>
          </a:p>
          <a:p>
            <a:r>
              <a:rPr lang="en-US" dirty="0"/>
              <a:t>Research has also found that historical trauma, traumatic events experienced by Native American communities in the past, can reach across generations and adversely affect the physical and mental health of contemporary Native Americans (Walters et al., 2011).</a:t>
            </a:r>
          </a:p>
        </p:txBody>
      </p:sp>
      <p:sp>
        <p:nvSpPr>
          <p:cNvPr id="107524" name="Line 4"/>
          <p:cNvSpPr>
            <a:spLocks noChangeShapeType="1"/>
          </p:cNvSpPr>
          <p:nvPr/>
        </p:nvSpPr>
        <p:spPr bwMode="auto">
          <a:xfrm>
            <a:off x="685800" y="990600"/>
            <a:ext cx="7924800" cy="0"/>
          </a:xfrm>
          <a:prstGeom prst="line">
            <a:avLst/>
          </a:prstGeom>
          <a:noFill/>
          <a:ln w="9525">
            <a:solidFill>
              <a:schemeClr val="tx1"/>
            </a:solidFill>
            <a:round/>
            <a:headEnd/>
            <a:tailEnd/>
          </a:ln>
        </p:spPr>
        <p:txBody>
          <a:bodyPr/>
          <a:lstStyle/>
          <a:p>
            <a:endParaRPr lang="en-US"/>
          </a:p>
        </p:txBody>
      </p:sp>
      <p:sp>
        <p:nvSpPr>
          <p:cNvPr id="107525" name="Line 5"/>
          <p:cNvSpPr>
            <a:spLocks noChangeShapeType="1"/>
          </p:cNvSpPr>
          <p:nvPr/>
        </p:nvSpPr>
        <p:spPr bwMode="auto">
          <a:xfrm>
            <a:off x="762000" y="6172200"/>
            <a:ext cx="7772400" cy="0"/>
          </a:xfrm>
          <a:prstGeom prst="line">
            <a:avLst/>
          </a:prstGeom>
          <a:no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36617570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09600" y="152400"/>
            <a:ext cx="7772400" cy="533400"/>
          </a:xfrm>
        </p:spPr>
        <p:txBody>
          <a:bodyPr/>
          <a:lstStyle/>
          <a:p>
            <a:pPr eaLnBrk="1" hangingPunct="1"/>
            <a:r>
              <a:rPr lang="en-US" sz="3600" dirty="0"/>
              <a:t>Duke </a:t>
            </a:r>
            <a:r>
              <a:rPr lang="en-US" sz="3600" dirty="0" smtClean="0"/>
              <a:t>University Lacrosse Team Incident</a:t>
            </a:r>
          </a:p>
        </p:txBody>
      </p:sp>
      <p:sp>
        <p:nvSpPr>
          <p:cNvPr id="107523" name="Rectangle 3"/>
          <p:cNvSpPr>
            <a:spLocks noGrp="1" noChangeArrowheads="1"/>
          </p:cNvSpPr>
          <p:nvPr>
            <p:ph type="body" idx="1"/>
          </p:nvPr>
        </p:nvSpPr>
        <p:spPr>
          <a:xfrm>
            <a:off x="381000" y="762000"/>
            <a:ext cx="8382000" cy="5486400"/>
          </a:xfrm>
        </p:spPr>
        <p:txBody>
          <a:bodyPr/>
          <a:lstStyle/>
          <a:p>
            <a:r>
              <a:rPr lang="en-US" sz="2800" dirty="0" smtClean="0"/>
              <a:t>In </a:t>
            </a:r>
            <a:r>
              <a:rPr lang="en-US" sz="2800" dirty="0"/>
              <a:t>2006, a black woman accused white male members of </a:t>
            </a:r>
            <a:r>
              <a:rPr lang="en-US" sz="2800" dirty="0" smtClean="0"/>
              <a:t>Duke team </a:t>
            </a:r>
            <a:r>
              <a:rPr lang="en-US" sz="2800" dirty="0"/>
              <a:t>of racial derogation, rape and </a:t>
            </a:r>
            <a:r>
              <a:rPr lang="en-US" sz="2800" dirty="0" smtClean="0"/>
              <a:t>violence</a:t>
            </a:r>
          </a:p>
          <a:p>
            <a:r>
              <a:rPr lang="en-US" sz="2800" dirty="0" smtClean="0"/>
              <a:t>Racially </a:t>
            </a:r>
            <a:r>
              <a:rPr lang="en-US" sz="2800" dirty="0"/>
              <a:t>divisive media coverage </a:t>
            </a:r>
            <a:r>
              <a:rPr lang="en-US" sz="2800" dirty="0" smtClean="0"/>
              <a:t>&amp; rhetoric followed</a:t>
            </a:r>
          </a:p>
          <a:p>
            <a:r>
              <a:rPr lang="en-US" sz="2800" dirty="0" smtClean="0"/>
              <a:t>Duke’s </a:t>
            </a:r>
            <a:r>
              <a:rPr lang="en-US" sz="2800" dirty="0"/>
              <a:t>black students were stressed and had concerns about their </a:t>
            </a:r>
            <a:r>
              <a:rPr lang="en-US" sz="2800" dirty="0" smtClean="0"/>
              <a:t>safety</a:t>
            </a:r>
          </a:p>
          <a:p>
            <a:r>
              <a:rPr lang="en-US" sz="2800" dirty="0" smtClean="0"/>
              <a:t>An </a:t>
            </a:r>
            <a:r>
              <a:rPr lang="en-US" sz="2800" dirty="0"/>
              <a:t>experimental study at Duke found </a:t>
            </a:r>
            <a:r>
              <a:rPr lang="en-US" sz="2800" dirty="0" smtClean="0"/>
              <a:t>that, </a:t>
            </a:r>
            <a:r>
              <a:rPr lang="en-US" sz="2800" dirty="0"/>
              <a:t>compared to students who participated in the experiment before the Lacrosse team </a:t>
            </a:r>
            <a:r>
              <a:rPr lang="en-US" sz="2800" dirty="0" smtClean="0"/>
              <a:t>incident, after media </a:t>
            </a:r>
            <a:r>
              <a:rPr lang="en-US" sz="2800" dirty="0"/>
              <a:t>attention to the incident, black students, especially females, had </a:t>
            </a:r>
            <a:r>
              <a:rPr lang="en-US" sz="2800" dirty="0">
                <a:solidFill>
                  <a:srgbClr val="FFFFFF"/>
                </a:solidFill>
              </a:rPr>
              <a:t>higher levels of cortisol and were unresponsive to an experimental </a:t>
            </a:r>
            <a:r>
              <a:rPr lang="en-US" sz="2800" dirty="0" smtClean="0">
                <a:solidFill>
                  <a:srgbClr val="FFFFFF"/>
                </a:solidFill>
              </a:rPr>
              <a:t>task</a:t>
            </a:r>
          </a:p>
          <a:p>
            <a:r>
              <a:rPr lang="en-US" sz="2800" dirty="0" smtClean="0"/>
              <a:t>Understudied: health consequences of hostile environs</a:t>
            </a:r>
            <a:endParaRPr lang="en-US" sz="2800" dirty="0"/>
          </a:p>
        </p:txBody>
      </p:sp>
      <p:sp>
        <p:nvSpPr>
          <p:cNvPr id="107524" name="Line 4"/>
          <p:cNvSpPr>
            <a:spLocks noChangeShapeType="1"/>
          </p:cNvSpPr>
          <p:nvPr/>
        </p:nvSpPr>
        <p:spPr bwMode="auto">
          <a:xfrm>
            <a:off x="609600" y="685800"/>
            <a:ext cx="7924800" cy="0"/>
          </a:xfrm>
          <a:prstGeom prst="line">
            <a:avLst/>
          </a:prstGeom>
          <a:noFill/>
          <a:ln w="9525">
            <a:solidFill>
              <a:schemeClr val="tx1"/>
            </a:solidFill>
            <a:round/>
            <a:headEnd/>
            <a:tailEnd/>
          </a:ln>
        </p:spPr>
        <p:txBody>
          <a:bodyPr/>
          <a:lstStyle/>
          <a:p>
            <a:endParaRPr lang="en-US"/>
          </a:p>
        </p:txBody>
      </p:sp>
      <p:sp>
        <p:nvSpPr>
          <p:cNvPr id="107525" name="Line 5"/>
          <p:cNvSpPr>
            <a:spLocks noChangeShapeType="1"/>
          </p:cNvSpPr>
          <p:nvPr/>
        </p:nvSpPr>
        <p:spPr bwMode="auto">
          <a:xfrm>
            <a:off x="762000" y="6248400"/>
            <a:ext cx="7772400" cy="0"/>
          </a:xfrm>
          <a:prstGeom prst="line">
            <a:avLst/>
          </a:prstGeom>
          <a:noFill/>
          <a:ln w="9525">
            <a:solidFill>
              <a:schemeClr val="tx1"/>
            </a:solidFill>
            <a:round/>
            <a:headEnd/>
            <a:tailEnd/>
          </a:ln>
        </p:spPr>
        <p:txBody>
          <a:bodyPr/>
          <a:lstStyle/>
          <a:p>
            <a:endParaRPr lang="en-US"/>
          </a:p>
        </p:txBody>
      </p:sp>
      <p:sp>
        <p:nvSpPr>
          <p:cNvPr id="107526" name="Text Box 6"/>
          <p:cNvSpPr txBox="1">
            <a:spLocks noChangeArrowheads="1"/>
          </p:cNvSpPr>
          <p:nvPr/>
        </p:nvSpPr>
        <p:spPr bwMode="auto">
          <a:xfrm>
            <a:off x="609600" y="6248400"/>
            <a:ext cx="7391400" cy="400110"/>
          </a:xfrm>
          <a:prstGeom prst="rect">
            <a:avLst/>
          </a:prstGeom>
          <a:noFill/>
          <a:ln w="9525">
            <a:noFill/>
            <a:miter lim="800000"/>
            <a:headEnd/>
            <a:tailEnd/>
          </a:ln>
        </p:spPr>
        <p:txBody>
          <a:bodyPr wrap="square">
            <a:spAutoFit/>
          </a:bodyPr>
          <a:lstStyle/>
          <a:p>
            <a:pPr algn="l"/>
            <a:r>
              <a:rPr lang="en-US" sz="2000" dirty="0"/>
              <a:t>Richman &amp; </a:t>
            </a:r>
            <a:r>
              <a:rPr lang="en-US" sz="2000" dirty="0" err="1"/>
              <a:t>Jonassaint</a:t>
            </a:r>
            <a:r>
              <a:rPr lang="en-US" sz="2000" dirty="0" smtClean="0"/>
              <a:t>, Annals of Behavioral Med, 2008 </a:t>
            </a:r>
            <a:endParaRPr lang="en-US" sz="2000" dirty="0"/>
          </a:p>
        </p:txBody>
      </p:sp>
    </p:spTree>
    <p:extLst>
      <p:ext uri="{BB962C8B-B14F-4D97-AF65-F5344CB8AC3E}">
        <p14:creationId xmlns:p14="http://schemas.microsoft.com/office/powerpoint/2010/main" val="15213044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title"/>
          </p:nvPr>
        </p:nvSpPr>
        <p:spPr>
          <a:xfrm>
            <a:off x="685800" y="228600"/>
            <a:ext cx="7772400" cy="990600"/>
          </a:xfrm>
        </p:spPr>
        <p:txBody>
          <a:bodyPr/>
          <a:lstStyle/>
          <a:p>
            <a:pPr eaLnBrk="1" hangingPunct="1"/>
            <a:r>
              <a:rPr lang="en-US" sz="4000" dirty="0" smtClean="0"/>
              <a:t>A Striking Pattern</a:t>
            </a:r>
          </a:p>
        </p:txBody>
      </p:sp>
      <p:sp>
        <p:nvSpPr>
          <p:cNvPr id="55299" name="Rectangle 7"/>
          <p:cNvSpPr>
            <a:spLocks noGrp="1" noChangeArrowheads="1"/>
          </p:cNvSpPr>
          <p:nvPr>
            <p:ph type="body" idx="1"/>
          </p:nvPr>
        </p:nvSpPr>
        <p:spPr>
          <a:xfrm>
            <a:off x="381000" y="1143000"/>
            <a:ext cx="8382000" cy="5410200"/>
          </a:xfrm>
        </p:spPr>
        <p:txBody>
          <a:bodyPr/>
          <a:lstStyle/>
          <a:p>
            <a:pPr lvl="1">
              <a:buFont typeface="Arial" pitchFamily="34" charset="0"/>
              <a:buChar char="•"/>
              <a:defRPr/>
            </a:pPr>
            <a:endParaRPr lang="en-US" dirty="0" smtClean="0"/>
          </a:p>
          <a:p>
            <a:pPr marL="457200" lvl="1" indent="0">
              <a:buNone/>
              <a:defRPr/>
            </a:pPr>
            <a:r>
              <a:rPr lang="en-US" sz="4000" dirty="0" smtClean="0"/>
              <a:t>Accelerated aging - earlier onset of disease</a:t>
            </a:r>
          </a:p>
        </p:txBody>
      </p:sp>
      <p:sp>
        <p:nvSpPr>
          <p:cNvPr id="95236" name="Line 4"/>
          <p:cNvSpPr>
            <a:spLocks noChangeShapeType="1"/>
          </p:cNvSpPr>
          <p:nvPr/>
        </p:nvSpPr>
        <p:spPr bwMode="auto">
          <a:xfrm>
            <a:off x="838200" y="6553200"/>
            <a:ext cx="79248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latin typeface="Times New Roman"/>
            </a:endParaRPr>
          </a:p>
        </p:txBody>
      </p:sp>
      <p:sp>
        <p:nvSpPr>
          <p:cNvPr id="95237" name="Line 5"/>
          <p:cNvSpPr>
            <a:spLocks noChangeShapeType="1"/>
          </p:cNvSpPr>
          <p:nvPr/>
        </p:nvSpPr>
        <p:spPr bwMode="auto">
          <a:xfrm>
            <a:off x="762000" y="1066800"/>
            <a:ext cx="79248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latin typeface="Times New Roman"/>
            </a:endParaRPr>
          </a:p>
        </p:txBody>
      </p:sp>
    </p:spTree>
    <p:extLst>
      <p:ext uri="{BB962C8B-B14F-4D97-AF65-F5344CB8AC3E}">
        <p14:creationId xmlns:p14="http://schemas.microsoft.com/office/powerpoint/2010/main" val="1911727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09600" y="152400"/>
            <a:ext cx="7772400" cy="838200"/>
          </a:xfrm>
        </p:spPr>
        <p:txBody>
          <a:bodyPr/>
          <a:lstStyle/>
          <a:p>
            <a:pPr eaLnBrk="1" hangingPunct="1"/>
            <a:r>
              <a:rPr lang="en-US" sz="3600" smtClean="0"/>
              <a:t>Arab American Birth Outcomes</a:t>
            </a:r>
          </a:p>
        </p:txBody>
      </p:sp>
      <p:sp>
        <p:nvSpPr>
          <p:cNvPr id="107523" name="Rectangle 3"/>
          <p:cNvSpPr>
            <a:spLocks noGrp="1" noChangeArrowheads="1"/>
          </p:cNvSpPr>
          <p:nvPr>
            <p:ph type="body" idx="1"/>
          </p:nvPr>
        </p:nvSpPr>
        <p:spPr>
          <a:xfrm>
            <a:off x="685800" y="1066800"/>
            <a:ext cx="7772400" cy="5181600"/>
          </a:xfrm>
        </p:spPr>
        <p:txBody>
          <a:bodyPr/>
          <a:lstStyle/>
          <a:p>
            <a:pPr eaLnBrk="1" hangingPunct="1"/>
            <a:r>
              <a:rPr lang="en-US" sz="2800" dirty="0" smtClean="0"/>
              <a:t>Non race-related stressors can be </a:t>
            </a:r>
            <a:r>
              <a:rPr lang="en-US" sz="2800" dirty="0" err="1" smtClean="0"/>
              <a:t>racialized</a:t>
            </a:r>
            <a:r>
              <a:rPr lang="en-US" sz="2800" dirty="0" smtClean="0"/>
              <a:t> in ways that can generate racial/ethnic discrimination </a:t>
            </a:r>
          </a:p>
          <a:p>
            <a:pPr eaLnBrk="1" hangingPunct="1"/>
            <a:r>
              <a:rPr lang="en-US" sz="2800" dirty="0" smtClean="0"/>
              <a:t>September 11 </a:t>
            </a:r>
            <a:r>
              <a:rPr lang="en-US" sz="2800" dirty="0" err="1" smtClean="0"/>
              <a:t>terorist</a:t>
            </a:r>
            <a:r>
              <a:rPr lang="en-US" sz="2800" dirty="0" smtClean="0"/>
              <a:t> attacks an example </a:t>
            </a:r>
          </a:p>
          <a:p>
            <a:pPr eaLnBrk="1" hangingPunct="1"/>
            <a:r>
              <a:rPr lang="en-US" sz="2800" dirty="0" smtClean="0"/>
              <a:t>Well-documented increase in discrimination and harassment of Arab Americans after 9/11/2001</a:t>
            </a:r>
          </a:p>
          <a:p>
            <a:pPr eaLnBrk="1" hangingPunct="1"/>
            <a:r>
              <a:rPr lang="en-US" sz="2800" dirty="0" smtClean="0"/>
              <a:t>Arab American women in California had an increased risk of low </a:t>
            </a:r>
            <a:r>
              <a:rPr lang="en-US" sz="2800" dirty="0" err="1" smtClean="0"/>
              <a:t>birthweight</a:t>
            </a:r>
            <a:r>
              <a:rPr lang="en-US" sz="2800" dirty="0" smtClean="0"/>
              <a:t> and preterm birth in the 6 months after Sept. 11 compared to pre-Sept. 11</a:t>
            </a:r>
          </a:p>
          <a:p>
            <a:pPr eaLnBrk="1" hangingPunct="1"/>
            <a:r>
              <a:rPr lang="en-US" sz="2800" dirty="0" smtClean="0"/>
              <a:t>Other women in California had no change in birth outcome risk, pre-and post-September 11</a:t>
            </a:r>
          </a:p>
        </p:txBody>
      </p:sp>
      <p:sp>
        <p:nvSpPr>
          <p:cNvPr id="107524" name="Line 4"/>
          <p:cNvSpPr>
            <a:spLocks noChangeShapeType="1"/>
          </p:cNvSpPr>
          <p:nvPr/>
        </p:nvSpPr>
        <p:spPr bwMode="auto">
          <a:xfrm>
            <a:off x="685800" y="990600"/>
            <a:ext cx="7924800" cy="0"/>
          </a:xfrm>
          <a:prstGeom prst="line">
            <a:avLst/>
          </a:prstGeom>
          <a:noFill/>
          <a:ln w="9525">
            <a:solidFill>
              <a:schemeClr val="tx1"/>
            </a:solidFill>
            <a:round/>
            <a:headEnd/>
            <a:tailEnd/>
          </a:ln>
        </p:spPr>
        <p:txBody>
          <a:bodyPr/>
          <a:lstStyle/>
          <a:p>
            <a:endParaRPr lang="en-US"/>
          </a:p>
        </p:txBody>
      </p:sp>
      <p:sp>
        <p:nvSpPr>
          <p:cNvPr id="107525" name="Line 5"/>
          <p:cNvSpPr>
            <a:spLocks noChangeShapeType="1"/>
          </p:cNvSpPr>
          <p:nvPr/>
        </p:nvSpPr>
        <p:spPr bwMode="auto">
          <a:xfrm>
            <a:off x="762000" y="6172200"/>
            <a:ext cx="7772400" cy="0"/>
          </a:xfrm>
          <a:prstGeom prst="line">
            <a:avLst/>
          </a:prstGeom>
          <a:noFill/>
          <a:ln w="9525">
            <a:solidFill>
              <a:schemeClr val="tx1"/>
            </a:solidFill>
            <a:round/>
            <a:headEnd/>
            <a:tailEnd/>
          </a:ln>
        </p:spPr>
        <p:txBody>
          <a:bodyPr/>
          <a:lstStyle/>
          <a:p>
            <a:endParaRPr lang="en-US"/>
          </a:p>
        </p:txBody>
      </p:sp>
      <p:sp>
        <p:nvSpPr>
          <p:cNvPr id="107526" name="Text Box 6"/>
          <p:cNvSpPr txBox="1">
            <a:spLocks noChangeArrowheads="1"/>
          </p:cNvSpPr>
          <p:nvPr/>
        </p:nvSpPr>
        <p:spPr bwMode="auto">
          <a:xfrm>
            <a:off x="609600" y="6248400"/>
            <a:ext cx="3048000" cy="400110"/>
          </a:xfrm>
          <a:prstGeom prst="rect">
            <a:avLst/>
          </a:prstGeom>
          <a:noFill/>
          <a:ln w="9525">
            <a:noFill/>
            <a:miter lim="800000"/>
            <a:headEnd/>
            <a:tailEnd/>
          </a:ln>
        </p:spPr>
        <p:txBody>
          <a:bodyPr>
            <a:spAutoFit/>
          </a:bodyPr>
          <a:lstStyle/>
          <a:p>
            <a:pPr marL="342900" indent="-342900" algn="l" eaLnBrk="1" hangingPunct="1">
              <a:spcBef>
                <a:spcPct val="50000"/>
              </a:spcBef>
            </a:pPr>
            <a:r>
              <a:rPr lang="en-US" sz="2000" b="1" dirty="0">
                <a:solidFill>
                  <a:schemeClr val="tx2"/>
                </a:solidFill>
              </a:rPr>
              <a:t>Lauderdale, 2006</a:t>
            </a:r>
          </a:p>
        </p:txBody>
      </p:sp>
    </p:spTree>
    <p:extLst>
      <p:ext uri="{BB962C8B-B14F-4D97-AF65-F5344CB8AC3E}">
        <p14:creationId xmlns:p14="http://schemas.microsoft.com/office/powerpoint/2010/main" val="226899480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685800" y="990600"/>
            <a:ext cx="7772400" cy="3962400"/>
          </a:xfrm>
        </p:spPr>
        <p:txBody>
          <a:bodyPr/>
          <a:lstStyle/>
          <a:p>
            <a:pPr eaLnBrk="1" hangingPunct="1"/>
            <a:r>
              <a:rPr lang="en-US" altLang="en-US" sz="3600" b="0" dirty="0" smtClean="0"/>
              <a:t>Perceived Threat of Discrimination:</a:t>
            </a:r>
            <a:br>
              <a:rPr lang="en-US" altLang="en-US" sz="3600" b="0" dirty="0" smtClean="0"/>
            </a:br>
            <a:r>
              <a:rPr lang="en-US" altLang="en-US" sz="3600" b="0" dirty="0" smtClean="0"/>
              <a:t> </a:t>
            </a:r>
            <a:br>
              <a:rPr lang="en-US" altLang="en-US" sz="3600" b="0" dirty="0" smtClean="0"/>
            </a:br>
            <a:r>
              <a:rPr lang="en-US" altLang="en-US" b="0" dirty="0" smtClean="0"/>
              <a:t>Discrimination, like other stressors, can affect health through both actual exposure and the threat of exposure</a:t>
            </a:r>
          </a:p>
        </p:txBody>
      </p:sp>
    </p:spTree>
    <p:extLst>
      <p:ext uri="{BB962C8B-B14F-4D97-AF65-F5344CB8AC3E}">
        <p14:creationId xmlns:p14="http://schemas.microsoft.com/office/powerpoint/2010/main" val="19017014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ChangeArrowheads="1"/>
          </p:cNvSpPr>
          <p:nvPr/>
        </p:nvSpPr>
        <p:spPr bwMode="auto">
          <a:xfrm>
            <a:off x="533400" y="457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defRPr sz="2400" b="1">
                <a:solidFill>
                  <a:schemeClr val="tx1"/>
                </a:solidFill>
                <a:latin typeface="Times New Roman" pitchFamily="18" charset="0"/>
              </a:defRPr>
            </a:lvl6pPr>
            <a:lvl7pPr marL="2971800" indent="-228600" eaLnBrk="0" fontAlgn="base" hangingPunct="0">
              <a:spcBef>
                <a:spcPct val="20000"/>
              </a:spcBef>
              <a:spcAft>
                <a:spcPct val="0"/>
              </a:spcAft>
              <a:defRPr sz="2400" b="1">
                <a:solidFill>
                  <a:schemeClr val="tx1"/>
                </a:solidFill>
                <a:latin typeface="Times New Roman" pitchFamily="18" charset="0"/>
              </a:defRPr>
            </a:lvl7pPr>
            <a:lvl8pPr marL="3429000" indent="-228600" eaLnBrk="0" fontAlgn="base" hangingPunct="0">
              <a:spcBef>
                <a:spcPct val="20000"/>
              </a:spcBef>
              <a:spcAft>
                <a:spcPct val="0"/>
              </a:spcAft>
              <a:defRPr sz="2400" b="1">
                <a:solidFill>
                  <a:schemeClr val="tx1"/>
                </a:solidFill>
                <a:latin typeface="Times New Roman" pitchFamily="18" charset="0"/>
              </a:defRPr>
            </a:lvl8pPr>
            <a:lvl9pPr marL="3886200" indent="-228600" eaLnBrk="0" fontAlgn="base" hangingPunct="0">
              <a:spcBef>
                <a:spcPct val="20000"/>
              </a:spcBef>
              <a:spcAft>
                <a:spcPct val="0"/>
              </a:spcAft>
              <a:defRPr sz="2400" b="1">
                <a:solidFill>
                  <a:schemeClr val="tx1"/>
                </a:solidFill>
                <a:latin typeface="Times New Roman" pitchFamily="18" charset="0"/>
              </a:defRPr>
            </a:lvl9pPr>
          </a:lstStyle>
          <a:p>
            <a:pPr eaLnBrk="1" hangingPunct="1"/>
            <a:r>
              <a:rPr lang="en-US" altLang="en-US" sz="3200" smtClean="0">
                <a:solidFill>
                  <a:srgbClr val="FFFF00"/>
                </a:solidFill>
              </a:rPr>
              <a:t>Heightened Vigilance Scale</a:t>
            </a:r>
          </a:p>
        </p:txBody>
      </p:sp>
      <p:sp>
        <p:nvSpPr>
          <p:cNvPr id="118787" name="Rectangle 3"/>
          <p:cNvSpPr>
            <a:spLocks noChangeArrowheads="1"/>
          </p:cNvSpPr>
          <p:nvPr/>
        </p:nvSpPr>
        <p:spPr bwMode="auto">
          <a:xfrm>
            <a:off x="381000" y="995363"/>
            <a:ext cx="8534400" cy="5270500"/>
          </a:xfrm>
          <a:prstGeom prst="rect">
            <a:avLst/>
          </a:prstGeom>
          <a:noFill/>
          <a:ln w="9525">
            <a:noFill/>
            <a:miter lim="800000"/>
            <a:headEnd/>
            <a:tailEnd/>
          </a:ln>
        </p:spPr>
        <p:txBody>
          <a:bodyPr lIns="92075" tIns="46038" rIns="92075" bIns="46038"/>
          <a:lstStyle/>
          <a:p>
            <a:pPr algn="l" eaLnBrk="1" hangingPunct="1">
              <a:lnSpc>
                <a:spcPct val="90000"/>
              </a:lnSpc>
              <a:spcBef>
                <a:spcPct val="20000"/>
              </a:spcBef>
              <a:defRPr/>
            </a:pPr>
            <a:r>
              <a:rPr lang="en-US" sz="2400" dirty="0">
                <a:solidFill>
                  <a:srgbClr val="FFFF00"/>
                </a:solidFill>
              </a:rPr>
              <a:t>In dealing with the experiences that you just told me about, how often do you</a:t>
            </a:r>
          </a:p>
          <a:p>
            <a:pPr marL="284162" lvl="1" algn="l" eaLnBrk="1" hangingPunct="1">
              <a:lnSpc>
                <a:spcPct val="90000"/>
              </a:lnSpc>
              <a:spcBef>
                <a:spcPct val="20000"/>
              </a:spcBef>
              <a:buClr>
                <a:srgbClr val="969696"/>
              </a:buClr>
              <a:buSzPct val="60000"/>
              <a:defRPr/>
            </a:pPr>
            <a:r>
              <a:rPr lang="en-US" sz="2800" dirty="0">
                <a:solidFill>
                  <a:srgbClr val="FFFF00"/>
                </a:solidFill>
                <a:cs typeface="Arial" charset="0"/>
              </a:rPr>
              <a:t>1. Think in advance about the kind of problems that you are likely to experience?</a:t>
            </a:r>
          </a:p>
          <a:p>
            <a:pPr marL="284162" lvl="1" algn="l" eaLnBrk="1" hangingPunct="1">
              <a:lnSpc>
                <a:spcPct val="90000"/>
              </a:lnSpc>
              <a:spcBef>
                <a:spcPct val="20000"/>
              </a:spcBef>
              <a:buClr>
                <a:srgbClr val="969696"/>
              </a:buClr>
              <a:buSzPct val="60000"/>
              <a:defRPr/>
            </a:pPr>
            <a:r>
              <a:rPr lang="en-US" sz="2800" dirty="0">
                <a:solidFill>
                  <a:srgbClr val="FFFF00"/>
                </a:solidFill>
                <a:cs typeface="Arial" charset="0"/>
              </a:rPr>
              <a:t>2. Try to prepare for possible insults before leaving home?</a:t>
            </a:r>
          </a:p>
          <a:p>
            <a:pPr marL="284162" lvl="1" algn="l" eaLnBrk="1" hangingPunct="1">
              <a:lnSpc>
                <a:spcPct val="90000"/>
              </a:lnSpc>
              <a:spcBef>
                <a:spcPct val="20000"/>
              </a:spcBef>
              <a:buClr>
                <a:srgbClr val="969696"/>
              </a:buClr>
              <a:buSzPct val="60000"/>
              <a:defRPr/>
            </a:pPr>
            <a:r>
              <a:rPr lang="en-US" sz="2800" dirty="0">
                <a:solidFill>
                  <a:srgbClr val="FFFF00"/>
                </a:solidFill>
                <a:cs typeface="Arial" charset="0"/>
              </a:rPr>
              <a:t>3. Feel that you always have to be careful about your appearance (to get good service or avoid being harassed)?</a:t>
            </a:r>
          </a:p>
          <a:p>
            <a:pPr marL="284162" lvl="1" algn="l" eaLnBrk="1" hangingPunct="1">
              <a:lnSpc>
                <a:spcPct val="90000"/>
              </a:lnSpc>
              <a:spcBef>
                <a:spcPct val="20000"/>
              </a:spcBef>
              <a:buClr>
                <a:srgbClr val="969696"/>
              </a:buClr>
              <a:buSzPct val="60000"/>
              <a:defRPr/>
            </a:pPr>
            <a:r>
              <a:rPr lang="en-US" sz="2800" dirty="0">
                <a:solidFill>
                  <a:srgbClr val="FFFF00"/>
                </a:solidFill>
                <a:cs typeface="Arial" charset="0"/>
              </a:rPr>
              <a:t>4. Carefully watch what you say and how you say it?</a:t>
            </a:r>
          </a:p>
          <a:p>
            <a:pPr marL="284162" lvl="1" algn="l" eaLnBrk="1" hangingPunct="1">
              <a:lnSpc>
                <a:spcPct val="90000"/>
              </a:lnSpc>
              <a:spcBef>
                <a:spcPct val="20000"/>
              </a:spcBef>
              <a:buClr>
                <a:srgbClr val="969696"/>
              </a:buClr>
              <a:buSzPct val="60000"/>
              <a:defRPr/>
            </a:pPr>
            <a:r>
              <a:rPr lang="en-US" sz="2800" dirty="0">
                <a:solidFill>
                  <a:srgbClr val="FFFF00"/>
                </a:solidFill>
                <a:cs typeface="Arial" charset="0"/>
              </a:rPr>
              <a:t>5. Carefully observe what happens around you? </a:t>
            </a:r>
          </a:p>
          <a:p>
            <a:pPr marL="284162" lvl="1" algn="l" eaLnBrk="1" hangingPunct="1">
              <a:lnSpc>
                <a:spcPct val="90000"/>
              </a:lnSpc>
              <a:spcBef>
                <a:spcPct val="20000"/>
              </a:spcBef>
              <a:buClr>
                <a:srgbClr val="969696"/>
              </a:buClr>
              <a:buSzPct val="60000"/>
              <a:defRPr/>
            </a:pPr>
            <a:r>
              <a:rPr lang="en-US" sz="2800" dirty="0">
                <a:solidFill>
                  <a:srgbClr val="FFFF00"/>
                </a:solidFill>
                <a:cs typeface="Arial" charset="0"/>
              </a:rPr>
              <a:t>6. Try to avoid certain social situations and places?</a:t>
            </a:r>
          </a:p>
          <a:p>
            <a:pPr marL="284162" lvl="1" algn="l" eaLnBrk="1" hangingPunct="1">
              <a:lnSpc>
                <a:spcPct val="90000"/>
              </a:lnSpc>
              <a:spcBef>
                <a:spcPct val="20000"/>
              </a:spcBef>
              <a:buClr>
                <a:srgbClr val="969696"/>
              </a:buClr>
              <a:buSzPct val="60000"/>
              <a:defRPr/>
            </a:pPr>
            <a:endParaRPr lang="en-US" sz="2800" dirty="0">
              <a:solidFill>
                <a:srgbClr val="FFFF00"/>
              </a:solidFill>
            </a:endParaRPr>
          </a:p>
          <a:p>
            <a:pPr marL="571500" lvl="1" indent="-287338" algn="l" eaLnBrk="1" hangingPunct="1">
              <a:lnSpc>
                <a:spcPct val="90000"/>
              </a:lnSpc>
              <a:spcBef>
                <a:spcPct val="20000"/>
              </a:spcBef>
              <a:defRPr/>
            </a:pPr>
            <a:endParaRPr lang="en-US" sz="2400" dirty="0">
              <a:solidFill>
                <a:srgbClr val="FFFF00"/>
              </a:solidFill>
            </a:endParaRPr>
          </a:p>
          <a:p>
            <a:pPr algn="l" eaLnBrk="1" hangingPunct="1">
              <a:lnSpc>
                <a:spcPct val="90000"/>
              </a:lnSpc>
              <a:spcBef>
                <a:spcPct val="20000"/>
              </a:spcBef>
              <a:defRPr/>
            </a:pPr>
            <a:endParaRPr lang="en-US" sz="2400" dirty="0">
              <a:solidFill>
                <a:srgbClr val="FFFF00"/>
              </a:solidFill>
            </a:endParaRPr>
          </a:p>
        </p:txBody>
      </p:sp>
      <p:sp>
        <p:nvSpPr>
          <p:cNvPr id="368644" name="Line 4"/>
          <p:cNvSpPr>
            <a:spLocks noChangeShapeType="1"/>
          </p:cNvSpPr>
          <p:nvPr/>
        </p:nvSpPr>
        <p:spPr bwMode="auto">
          <a:xfrm>
            <a:off x="260350" y="995363"/>
            <a:ext cx="83820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pPr algn="l" eaLnBrk="1" hangingPunct="1">
              <a:spcBef>
                <a:spcPct val="20000"/>
              </a:spcBef>
            </a:pPr>
            <a:endParaRPr lang="en-US" sz="2400" b="1" smtClean="0">
              <a:solidFill>
                <a:srgbClr val="FFFFFF"/>
              </a:solidFill>
            </a:endParaRPr>
          </a:p>
        </p:txBody>
      </p:sp>
      <p:sp>
        <p:nvSpPr>
          <p:cNvPr id="368645" name="Line 5"/>
          <p:cNvSpPr>
            <a:spLocks noChangeShapeType="1"/>
          </p:cNvSpPr>
          <p:nvPr/>
        </p:nvSpPr>
        <p:spPr bwMode="auto">
          <a:xfrm>
            <a:off x="457200" y="6265863"/>
            <a:ext cx="80772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pPr algn="l" eaLnBrk="1" hangingPunct="1">
              <a:spcBef>
                <a:spcPct val="20000"/>
              </a:spcBef>
            </a:pPr>
            <a:endParaRPr lang="en-US" sz="2400" b="1" smtClean="0">
              <a:solidFill>
                <a:srgbClr val="FFFFFF"/>
              </a:solidFill>
            </a:endParaRPr>
          </a:p>
        </p:txBody>
      </p:sp>
      <p:sp>
        <p:nvSpPr>
          <p:cNvPr id="368646" name="TextBox 1"/>
          <p:cNvSpPr txBox="1">
            <a:spLocks noChangeArrowheads="1"/>
          </p:cNvSpPr>
          <p:nvPr/>
        </p:nvSpPr>
        <p:spPr bwMode="auto">
          <a:xfrm>
            <a:off x="260350" y="6278563"/>
            <a:ext cx="7054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20000"/>
              </a:spcBef>
              <a:spcAft>
                <a:spcPct val="0"/>
              </a:spcAft>
              <a:defRPr sz="2400" b="1">
                <a:solidFill>
                  <a:schemeClr val="tx1"/>
                </a:solidFill>
                <a:latin typeface="Times New Roman" pitchFamily="18" charset="0"/>
              </a:defRPr>
            </a:lvl6pPr>
            <a:lvl7pPr marL="2971800" indent="-228600" eaLnBrk="0" fontAlgn="base" hangingPunct="0">
              <a:spcBef>
                <a:spcPct val="20000"/>
              </a:spcBef>
              <a:spcAft>
                <a:spcPct val="0"/>
              </a:spcAft>
              <a:defRPr sz="2400" b="1">
                <a:solidFill>
                  <a:schemeClr val="tx1"/>
                </a:solidFill>
                <a:latin typeface="Times New Roman" pitchFamily="18" charset="0"/>
              </a:defRPr>
            </a:lvl7pPr>
            <a:lvl8pPr marL="3429000" indent="-228600" eaLnBrk="0" fontAlgn="base" hangingPunct="0">
              <a:spcBef>
                <a:spcPct val="20000"/>
              </a:spcBef>
              <a:spcAft>
                <a:spcPct val="0"/>
              </a:spcAft>
              <a:defRPr sz="2400" b="1">
                <a:solidFill>
                  <a:schemeClr val="tx1"/>
                </a:solidFill>
                <a:latin typeface="Times New Roman" pitchFamily="18" charset="0"/>
              </a:defRPr>
            </a:lvl8pPr>
            <a:lvl9pPr marL="3886200" indent="-228600" eaLnBrk="0" fontAlgn="base" hangingPunct="0">
              <a:spcBef>
                <a:spcPct val="20000"/>
              </a:spcBef>
              <a:spcAft>
                <a:spcPct val="0"/>
              </a:spcAft>
              <a:defRPr sz="2400" b="1">
                <a:solidFill>
                  <a:schemeClr val="tx1"/>
                </a:solidFill>
                <a:latin typeface="Times New Roman" pitchFamily="18" charset="0"/>
              </a:defRPr>
            </a:lvl9pPr>
          </a:lstStyle>
          <a:p>
            <a:pPr algn="l" eaLnBrk="1" hangingPunct="1"/>
            <a:r>
              <a:rPr lang="en-US" altLang="en-US" sz="2200" b="0" smtClean="0">
                <a:solidFill>
                  <a:srgbClr val="FFFF00"/>
                </a:solidFill>
                <a:cs typeface="Arial" pitchFamily="34" charset="0"/>
              </a:rPr>
              <a:t>Williams (DAS 1995) in Clark et al., J Adol Health, 2006</a:t>
            </a:r>
          </a:p>
        </p:txBody>
      </p:sp>
    </p:spTree>
    <p:extLst>
      <p:ext uri="{BB962C8B-B14F-4D97-AF65-F5344CB8AC3E}">
        <p14:creationId xmlns:p14="http://schemas.microsoft.com/office/powerpoint/2010/main" val="29388454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idx="1"/>
          </p:nvPr>
        </p:nvSpPr>
        <p:spPr>
          <a:xfrm>
            <a:off x="304800" y="609600"/>
            <a:ext cx="8534400" cy="5562600"/>
          </a:xfrm>
        </p:spPr>
        <p:txBody>
          <a:bodyPr/>
          <a:lstStyle/>
          <a:p>
            <a:pPr eaLnBrk="1" hangingPunct="1">
              <a:defRPr/>
            </a:pPr>
            <a:r>
              <a:rPr lang="en-US" sz="3000" dirty="0" smtClean="0"/>
              <a:t>Blacks have higher levels of vigilance</a:t>
            </a:r>
          </a:p>
          <a:p>
            <a:pPr eaLnBrk="1" hangingPunct="1">
              <a:defRPr/>
            </a:pPr>
            <a:r>
              <a:rPr lang="en-US" sz="3000" dirty="0" smtClean="0"/>
              <a:t>Vigilance predicts elevated risk of </a:t>
            </a:r>
            <a:r>
              <a:rPr lang="en-US" sz="3000" dirty="0" smtClean="0">
                <a:solidFill>
                  <a:schemeClr val="tx1"/>
                </a:solidFill>
              </a:rPr>
              <a:t>depression</a:t>
            </a:r>
            <a:r>
              <a:rPr lang="en-US" sz="3000" dirty="0" smtClean="0"/>
              <a:t> and contributes to black-white disparity in depression </a:t>
            </a:r>
          </a:p>
          <a:p>
            <a:pPr eaLnBrk="1" hangingPunct="1">
              <a:defRPr/>
            </a:pPr>
            <a:r>
              <a:rPr lang="en-US" sz="3000" dirty="0" smtClean="0"/>
              <a:t>Vigilance </a:t>
            </a:r>
            <a:r>
              <a:rPr lang="en-US" sz="3000" dirty="0"/>
              <a:t>predicts elevated risk of </a:t>
            </a:r>
            <a:r>
              <a:rPr lang="en-US" sz="3000" dirty="0">
                <a:solidFill>
                  <a:schemeClr val="tx1"/>
                </a:solidFill>
              </a:rPr>
              <a:t>sleep difficulties</a:t>
            </a:r>
            <a:r>
              <a:rPr lang="en-US" sz="3000" dirty="0"/>
              <a:t>, independent of income and education. Disparity completely attenuated when adjusted for </a:t>
            </a:r>
            <a:r>
              <a:rPr lang="en-US" sz="3000" dirty="0" smtClean="0"/>
              <a:t>vigilance</a:t>
            </a:r>
          </a:p>
          <a:p>
            <a:pPr eaLnBrk="1" hangingPunct="1">
              <a:defRPr/>
            </a:pPr>
            <a:r>
              <a:rPr lang="en-US" sz="3000" dirty="0" smtClean="0"/>
              <a:t> As </a:t>
            </a:r>
            <a:r>
              <a:rPr lang="en-US" sz="3000" dirty="0"/>
              <a:t>vigilance increased, the racial/ethnic gap in </a:t>
            </a:r>
            <a:r>
              <a:rPr lang="en-US" sz="3000" dirty="0">
                <a:solidFill>
                  <a:schemeClr val="tx1"/>
                </a:solidFill>
              </a:rPr>
              <a:t>hypertension</a:t>
            </a:r>
            <a:r>
              <a:rPr lang="en-US" sz="3000" dirty="0"/>
              <a:t> widened for Blacks and </a:t>
            </a:r>
            <a:r>
              <a:rPr lang="en-US" sz="3000" dirty="0" smtClean="0"/>
              <a:t>Hispanics</a:t>
            </a:r>
            <a:endParaRPr lang="en-US" sz="3000" dirty="0"/>
          </a:p>
          <a:p>
            <a:pPr eaLnBrk="1" hangingPunct="1">
              <a:defRPr/>
            </a:pPr>
            <a:r>
              <a:rPr lang="en-US" sz="3000" dirty="0"/>
              <a:t>Vigilance remains  predictive of hypertension when adjusted for hypertension risk factors &amp; discrimination </a:t>
            </a:r>
          </a:p>
          <a:p>
            <a:pPr marL="0" indent="0" eaLnBrk="1" hangingPunct="1">
              <a:buNone/>
              <a:defRPr/>
            </a:pPr>
            <a:endParaRPr lang="en-US" sz="2000" dirty="0"/>
          </a:p>
          <a:p>
            <a:pPr marL="0" indent="0" eaLnBrk="1" hangingPunct="1">
              <a:buNone/>
              <a:defRPr/>
            </a:pPr>
            <a:r>
              <a:rPr lang="en-US" sz="1800" dirty="0" err="1" smtClean="0"/>
              <a:t>LaVeist</a:t>
            </a:r>
            <a:r>
              <a:rPr lang="en-US" sz="1800" dirty="0" smtClean="0"/>
              <a:t> </a:t>
            </a:r>
            <a:r>
              <a:rPr lang="en-US" sz="1800" dirty="0"/>
              <a:t>et al J </a:t>
            </a:r>
            <a:r>
              <a:rPr lang="en-US" sz="1800" dirty="0" err="1" smtClean="0"/>
              <a:t>Soc</a:t>
            </a:r>
            <a:r>
              <a:rPr lang="en-US" sz="1800" dirty="0" smtClean="0"/>
              <a:t> </a:t>
            </a:r>
            <a:r>
              <a:rPr lang="en-US" sz="1800" dirty="0" err="1" smtClean="0"/>
              <a:t>Iss</a:t>
            </a:r>
            <a:r>
              <a:rPr lang="en-US" sz="1800" dirty="0" smtClean="0"/>
              <a:t>, 2014; Hicken et al R &amp; </a:t>
            </a:r>
            <a:r>
              <a:rPr lang="en-US" sz="1800" dirty="0" err="1" smtClean="0"/>
              <a:t>Soc</a:t>
            </a:r>
            <a:r>
              <a:rPr lang="en-US" sz="1800" dirty="0" smtClean="0"/>
              <a:t> </a:t>
            </a:r>
            <a:r>
              <a:rPr lang="en-US" sz="1800" dirty="0" err="1" smtClean="0"/>
              <a:t>Prob</a:t>
            </a:r>
            <a:r>
              <a:rPr lang="en-US" sz="1800" dirty="0" smtClean="0"/>
              <a:t>  2013; </a:t>
            </a:r>
            <a:r>
              <a:rPr lang="en-US" sz="1800" dirty="0"/>
              <a:t>Hicken et </a:t>
            </a:r>
            <a:r>
              <a:rPr lang="en-US" sz="1800" dirty="0" smtClean="0"/>
              <a:t>al. AJPH, 2014</a:t>
            </a:r>
            <a:endParaRPr lang="en-US" sz="1800" dirty="0"/>
          </a:p>
          <a:p>
            <a:pPr marL="0" indent="0" eaLnBrk="1" hangingPunct="1">
              <a:buFontTx/>
              <a:buNone/>
              <a:defRPr/>
            </a:pPr>
            <a:endParaRPr lang="en-US" sz="2800" dirty="0" smtClean="0"/>
          </a:p>
        </p:txBody>
      </p:sp>
      <p:sp>
        <p:nvSpPr>
          <p:cNvPr id="369667" name="Rectangle 2"/>
          <p:cNvSpPr>
            <a:spLocks noGrp="1" noChangeArrowheads="1"/>
          </p:cNvSpPr>
          <p:nvPr>
            <p:ph type="title"/>
          </p:nvPr>
        </p:nvSpPr>
        <p:spPr>
          <a:xfrm>
            <a:off x="152400" y="152400"/>
            <a:ext cx="8763000" cy="533400"/>
          </a:xfrm>
        </p:spPr>
        <p:txBody>
          <a:bodyPr/>
          <a:lstStyle/>
          <a:p>
            <a:pPr eaLnBrk="1" hangingPunct="1"/>
            <a:r>
              <a:rPr lang="en-US" altLang="en-US" sz="2400" dirty="0" smtClean="0">
                <a:solidFill>
                  <a:srgbClr val="FFFF00"/>
                </a:solidFill>
              </a:rPr>
              <a:t/>
            </a:r>
            <a:br>
              <a:rPr lang="en-US" altLang="en-US" sz="2400" dirty="0" smtClean="0">
                <a:solidFill>
                  <a:srgbClr val="FFFF00"/>
                </a:solidFill>
              </a:rPr>
            </a:br>
            <a:r>
              <a:rPr lang="en-US" altLang="en-US" sz="3600" dirty="0" smtClean="0"/>
              <a:t> </a:t>
            </a:r>
            <a:r>
              <a:rPr lang="en-US" altLang="en-US" sz="3600" dirty="0" smtClean="0">
                <a:solidFill>
                  <a:srgbClr val="FFFF00"/>
                </a:solidFill>
                <a:cs typeface="Times New Roman" pitchFamily="18" charset="0"/>
              </a:rPr>
              <a:t>Heightened Vigilance and Health</a:t>
            </a:r>
            <a:br>
              <a:rPr lang="en-US" altLang="en-US" sz="3600" dirty="0" smtClean="0">
                <a:solidFill>
                  <a:srgbClr val="FFFF00"/>
                </a:solidFill>
                <a:cs typeface="Times New Roman" pitchFamily="18" charset="0"/>
              </a:rPr>
            </a:br>
            <a:endParaRPr lang="en-US" altLang="en-US" sz="3600" b="0" dirty="0" smtClean="0">
              <a:solidFill>
                <a:srgbClr val="FFFF00"/>
              </a:solidFill>
            </a:endParaRPr>
          </a:p>
        </p:txBody>
      </p:sp>
      <p:sp>
        <p:nvSpPr>
          <p:cNvPr id="369668" name="Line 4"/>
          <p:cNvSpPr>
            <a:spLocks noChangeShapeType="1"/>
          </p:cNvSpPr>
          <p:nvPr/>
        </p:nvSpPr>
        <p:spPr bwMode="auto">
          <a:xfrm>
            <a:off x="249621" y="609600"/>
            <a:ext cx="84582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400" b="1" smtClean="0">
              <a:solidFill>
                <a:srgbClr val="FFFFFF"/>
              </a:solidFill>
              <a:cs typeface="Times New Roman" pitchFamily="18" charset="0"/>
            </a:endParaRPr>
          </a:p>
        </p:txBody>
      </p:sp>
      <p:sp>
        <p:nvSpPr>
          <p:cNvPr id="369669" name="Line 5"/>
          <p:cNvSpPr>
            <a:spLocks noChangeShapeType="1"/>
          </p:cNvSpPr>
          <p:nvPr/>
        </p:nvSpPr>
        <p:spPr bwMode="auto">
          <a:xfrm>
            <a:off x="0" y="6248400"/>
            <a:ext cx="84582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400" b="1" smtClean="0">
              <a:solidFill>
                <a:srgbClr val="FFFFFF"/>
              </a:solidFill>
              <a:cs typeface="Times New Roman" pitchFamily="18" charset="0"/>
            </a:endParaRPr>
          </a:p>
        </p:txBody>
      </p:sp>
    </p:spTree>
    <p:extLst>
      <p:ext uri="{BB962C8B-B14F-4D97-AF65-F5344CB8AC3E}">
        <p14:creationId xmlns:p14="http://schemas.microsoft.com/office/powerpoint/2010/main" val="37242256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dirty="0" smtClean="0">
                <a:solidFill>
                  <a:srgbClr val="FFFFFF"/>
                </a:solidFill>
              </a:rPr>
              <a:t/>
            </a:r>
            <a:br>
              <a:rPr lang="en-US" dirty="0" smtClean="0">
                <a:solidFill>
                  <a:srgbClr val="FFFFFF"/>
                </a:solidFill>
              </a:rPr>
            </a:br>
            <a:r>
              <a:rPr lang="en-US" dirty="0" smtClean="0">
                <a:solidFill>
                  <a:srgbClr val="FFFFFF"/>
                </a:solidFill>
              </a:rPr>
              <a:t/>
            </a:r>
            <a:br>
              <a:rPr lang="en-US" dirty="0" smtClean="0">
                <a:solidFill>
                  <a:srgbClr val="FFFFFF"/>
                </a:solidFill>
              </a:rPr>
            </a:br>
            <a:r>
              <a:rPr lang="en-US" dirty="0" smtClean="0">
                <a:solidFill>
                  <a:schemeClr val="tx1"/>
                </a:solidFill>
              </a:rPr>
              <a:t>Place Matters</a:t>
            </a:r>
            <a:r>
              <a:rPr lang="en-US" altLang="en-US" b="1" dirty="0">
                <a:solidFill>
                  <a:schemeClr val="tx1"/>
                </a:solidFill>
              </a:rPr>
              <a:t/>
            </a:r>
            <a:br>
              <a:rPr lang="en-US" altLang="en-US" b="1" dirty="0">
                <a:solidFill>
                  <a:schemeClr val="tx1"/>
                </a:solidFill>
              </a:rPr>
            </a:br>
            <a:r>
              <a:rPr lang="en-US" dirty="0">
                <a:solidFill>
                  <a:srgbClr val="FFFFFF"/>
                </a:solidFill>
              </a:rPr>
              <a:t/>
            </a:r>
            <a:br>
              <a:rPr lang="en-US" dirty="0">
                <a:solidFill>
                  <a:srgbClr val="FFFFFF"/>
                </a:solidFill>
              </a:rPr>
            </a:br>
            <a:r>
              <a:rPr lang="en-US" altLang="en-US" b="1" dirty="0"/>
              <a:t/>
            </a:r>
            <a:br>
              <a:rPr lang="en-US" altLang="en-US" b="1" dirty="0"/>
            </a:br>
            <a:r>
              <a:rPr lang="en-US" dirty="0" smtClean="0"/>
              <a:t>	</a:t>
            </a:r>
          </a:p>
        </p:txBody>
      </p:sp>
      <p:sp>
        <p:nvSpPr>
          <p:cNvPr id="46083" name="Rectangle 3"/>
          <p:cNvSpPr>
            <a:spLocks noGrp="1" noChangeArrowheads="1"/>
          </p:cNvSpPr>
          <p:nvPr>
            <p:ph idx="1"/>
          </p:nvPr>
        </p:nvSpPr>
        <p:spPr>
          <a:xfrm>
            <a:off x="381000" y="1219200"/>
            <a:ext cx="8305800" cy="4114800"/>
          </a:xfrm>
        </p:spPr>
        <p:txBody>
          <a:bodyPr/>
          <a:lstStyle/>
          <a:p>
            <a:pPr indent="-3175" eaLnBrk="1" hangingPunct="1">
              <a:buFontTx/>
              <a:buNone/>
            </a:pPr>
            <a:endParaRPr lang="en-US" dirty="0" smtClean="0"/>
          </a:p>
          <a:p>
            <a:pPr marL="911225" indent="-571500" eaLnBrk="1" hangingPunct="1"/>
            <a:r>
              <a:rPr lang="en-US" sz="3600" dirty="0" smtClean="0">
                <a:solidFill>
                  <a:srgbClr val="FFFFFF"/>
                </a:solidFill>
              </a:rPr>
              <a:t>Segregation </a:t>
            </a:r>
            <a:r>
              <a:rPr lang="en-US" sz="3600" dirty="0" smtClean="0"/>
              <a:t>remains</a:t>
            </a:r>
          </a:p>
          <a:p>
            <a:pPr marL="339725" indent="0" eaLnBrk="1" hangingPunct="1">
              <a:buNone/>
            </a:pPr>
            <a:r>
              <a:rPr lang="en-US" sz="3600" dirty="0" smtClean="0"/>
              <a:t>     as a legacy of racism</a:t>
            </a:r>
          </a:p>
          <a:p>
            <a:pPr marL="911225" indent="-571500" eaLnBrk="1" hangingPunct="1"/>
            <a:r>
              <a:rPr lang="en-US" sz="3600" dirty="0" smtClean="0">
                <a:solidFill>
                  <a:srgbClr val="FFFF00"/>
                </a:solidFill>
              </a:rPr>
              <a:t>Segregation affects </a:t>
            </a:r>
            <a:br>
              <a:rPr lang="en-US" sz="3600" dirty="0" smtClean="0">
                <a:solidFill>
                  <a:srgbClr val="FFFF00"/>
                </a:solidFill>
              </a:rPr>
            </a:br>
            <a:r>
              <a:rPr lang="en-US" sz="3600" dirty="0" smtClean="0">
                <a:solidFill>
                  <a:srgbClr val="FFFF00"/>
                </a:solidFill>
              </a:rPr>
              <a:t>health in multiple ways</a:t>
            </a:r>
          </a:p>
        </p:txBody>
      </p:sp>
      <p:pic>
        <p:nvPicPr>
          <p:cNvPr id="4" name="Picture 3"/>
          <p:cNvPicPr>
            <a:picLocks noChangeAspect="1"/>
          </p:cNvPicPr>
          <p:nvPr/>
        </p:nvPicPr>
        <p:blipFill>
          <a:blip r:embed="rId2"/>
          <a:stretch>
            <a:fillRect/>
          </a:stretch>
        </p:blipFill>
        <p:spPr>
          <a:xfrm>
            <a:off x="5257800" y="1295400"/>
            <a:ext cx="3518780" cy="2235200"/>
          </a:xfrm>
          <a:prstGeom prst="rect">
            <a:avLst/>
          </a:prstGeom>
        </p:spPr>
      </p:pic>
    </p:spTree>
    <p:extLst>
      <p:ext uri="{BB962C8B-B14F-4D97-AF65-F5344CB8AC3E}">
        <p14:creationId xmlns:p14="http://schemas.microsoft.com/office/powerpoint/2010/main" val="20399302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152400"/>
            <a:ext cx="8229600" cy="685800"/>
          </a:xfrm>
        </p:spPr>
        <p:txBody>
          <a:bodyPr/>
          <a:lstStyle/>
          <a:p>
            <a:pPr eaLnBrk="1" hangingPunct="1"/>
            <a:r>
              <a:rPr lang="en-US" sz="3600" b="0" dirty="0" smtClean="0"/>
              <a:t>How Segregation Can Affect Health</a:t>
            </a:r>
            <a:r>
              <a:rPr lang="en-US" sz="2800" b="0" dirty="0" smtClean="0"/>
              <a:t> </a:t>
            </a:r>
          </a:p>
        </p:txBody>
      </p:sp>
      <p:sp>
        <p:nvSpPr>
          <p:cNvPr id="287747" name="Rectangle 3"/>
          <p:cNvSpPr>
            <a:spLocks noGrp="1" noChangeArrowheads="1"/>
          </p:cNvSpPr>
          <p:nvPr>
            <p:ph type="body" idx="1"/>
          </p:nvPr>
        </p:nvSpPr>
        <p:spPr>
          <a:xfrm>
            <a:off x="381000" y="838200"/>
            <a:ext cx="8534400" cy="5562600"/>
          </a:xfrm>
        </p:spPr>
        <p:txBody>
          <a:bodyPr/>
          <a:lstStyle/>
          <a:p>
            <a:pPr marL="609600" indent="-609600" eaLnBrk="1" hangingPunct="1">
              <a:lnSpc>
                <a:spcPct val="90000"/>
              </a:lnSpc>
              <a:spcAft>
                <a:spcPct val="50000"/>
              </a:spcAft>
              <a:buFontTx/>
              <a:buAutoNum type="arabicPeriod"/>
            </a:pPr>
            <a:r>
              <a:rPr lang="en-US" dirty="0" smtClean="0"/>
              <a:t>Segregation determines SES by affecting quality of </a:t>
            </a:r>
            <a:r>
              <a:rPr lang="en-US" dirty="0" smtClean="0">
                <a:solidFill>
                  <a:srgbClr val="FFFFFF"/>
                </a:solidFill>
              </a:rPr>
              <a:t>education</a:t>
            </a:r>
            <a:r>
              <a:rPr lang="en-US" dirty="0" smtClean="0"/>
              <a:t> and </a:t>
            </a:r>
            <a:r>
              <a:rPr lang="en-US" dirty="0" smtClean="0">
                <a:solidFill>
                  <a:srgbClr val="FFFFFF"/>
                </a:solidFill>
              </a:rPr>
              <a:t>employment</a:t>
            </a:r>
            <a:r>
              <a:rPr lang="en-US" dirty="0" smtClean="0"/>
              <a:t> opportunities.</a:t>
            </a:r>
          </a:p>
          <a:p>
            <a:pPr marL="609600" indent="-609600" eaLnBrk="1" hangingPunct="1">
              <a:lnSpc>
                <a:spcPct val="90000"/>
              </a:lnSpc>
              <a:spcAft>
                <a:spcPct val="50000"/>
              </a:spcAft>
              <a:buFontTx/>
              <a:buAutoNum type="arabicPeriod"/>
            </a:pPr>
            <a:r>
              <a:rPr lang="en-US" dirty="0" smtClean="0"/>
              <a:t>Segregation can create pathogenic </a:t>
            </a:r>
            <a:r>
              <a:rPr lang="en-US" dirty="0" smtClean="0">
                <a:solidFill>
                  <a:srgbClr val="FFFFFF"/>
                </a:solidFill>
              </a:rPr>
              <a:t>neighborhood and housing conditions</a:t>
            </a:r>
            <a:r>
              <a:rPr lang="en-US" dirty="0" smtClean="0"/>
              <a:t>. </a:t>
            </a:r>
          </a:p>
          <a:p>
            <a:pPr marL="609600" indent="-609600" eaLnBrk="1" hangingPunct="1">
              <a:lnSpc>
                <a:spcPct val="90000"/>
              </a:lnSpc>
              <a:spcAft>
                <a:spcPct val="50000"/>
              </a:spcAft>
              <a:buFontTx/>
              <a:buAutoNum type="arabicPeriod"/>
            </a:pPr>
            <a:r>
              <a:rPr lang="en-US" dirty="0" smtClean="0"/>
              <a:t>Conditions linked to segregation can constrain the practice of </a:t>
            </a:r>
            <a:r>
              <a:rPr lang="en-US" dirty="0" smtClean="0">
                <a:solidFill>
                  <a:srgbClr val="FFFFFF"/>
                </a:solidFill>
              </a:rPr>
              <a:t>health behaviors</a:t>
            </a:r>
            <a:r>
              <a:rPr lang="en-US" dirty="0" smtClean="0"/>
              <a:t> and encourage unhealthy ones. </a:t>
            </a:r>
          </a:p>
          <a:p>
            <a:pPr marL="609600" indent="-609600" eaLnBrk="1" hangingPunct="1">
              <a:lnSpc>
                <a:spcPct val="90000"/>
              </a:lnSpc>
              <a:spcAft>
                <a:spcPct val="50000"/>
              </a:spcAft>
              <a:buFontTx/>
              <a:buAutoNum type="arabicPeriod"/>
            </a:pPr>
            <a:r>
              <a:rPr lang="en-US" dirty="0" smtClean="0"/>
              <a:t>Segregation can adversely affect access to </a:t>
            </a:r>
            <a:r>
              <a:rPr lang="en-US" dirty="0" smtClean="0">
                <a:solidFill>
                  <a:srgbClr val="FFFFFF"/>
                </a:solidFill>
              </a:rPr>
              <a:t>medical care</a:t>
            </a:r>
            <a:r>
              <a:rPr lang="en-US" dirty="0" smtClean="0"/>
              <a:t> and to high-quality care. </a:t>
            </a:r>
          </a:p>
        </p:txBody>
      </p:sp>
      <p:sp>
        <p:nvSpPr>
          <p:cNvPr id="287748" name="Rectangle 4"/>
          <p:cNvSpPr>
            <a:spLocks noChangeArrowheads="1"/>
          </p:cNvSpPr>
          <p:nvPr/>
        </p:nvSpPr>
        <p:spPr bwMode="auto">
          <a:xfrm>
            <a:off x="304800" y="6477000"/>
            <a:ext cx="7391400" cy="282129"/>
          </a:xfrm>
          <a:prstGeom prst="rect">
            <a:avLst/>
          </a:prstGeom>
          <a:noFill/>
          <a:ln w="9525">
            <a:noFill/>
            <a:miter lim="800000"/>
            <a:headEnd/>
            <a:tailEnd/>
          </a:ln>
        </p:spPr>
        <p:txBody>
          <a:bodyPr wrap="square" lIns="0" tIns="0" rIns="0" bIns="0">
            <a:spAutoFit/>
          </a:bodyPr>
          <a:lstStyle/>
          <a:p>
            <a:pPr algn="l" eaLnBrk="1" hangingPunct="1">
              <a:lnSpc>
                <a:spcPct val="90000"/>
              </a:lnSpc>
            </a:pPr>
            <a:r>
              <a:rPr lang="en-US" sz="1400" dirty="0" smtClean="0">
                <a:solidFill>
                  <a:srgbClr val="FFFF00"/>
                </a:solidFill>
              </a:rPr>
              <a:t> </a:t>
            </a:r>
            <a:r>
              <a:rPr lang="en-US" sz="2000" dirty="0">
                <a:solidFill>
                  <a:srgbClr val="FFFF00"/>
                </a:solidFill>
              </a:rPr>
              <a:t>Williams &amp; </a:t>
            </a:r>
            <a:r>
              <a:rPr lang="en-US" sz="2000" dirty="0" smtClean="0">
                <a:solidFill>
                  <a:srgbClr val="FFFF00"/>
                </a:solidFill>
              </a:rPr>
              <a:t>Collins, Pub Health Reports, 2001</a:t>
            </a:r>
            <a:endParaRPr lang="en-US" sz="2000" dirty="0">
              <a:solidFill>
                <a:srgbClr val="FFFF00"/>
              </a:solidFill>
            </a:endParaRPr>
          </a:p>
        </p:txBody>
      </p:sp>
      <p:sp>
        <p:nvSpPr>
          <p:cNvPr id="287749" name="Line 5"/>
          <p:cNvSpPr>
            <a:spLocks noChangeShapeType="1"/>
          </p:cNvSpPr>
          <p:nvPr/>
        </p:nvSpPr>
        <p:spPr bwMode="auto">
          <a:xfrm>
            <a:off x="304800" y="838200"/>
            <a:ext cx="8458200" cy="0"/>
          </a:xfrm>
          <a:prstGeom prst="line">
            <a:avLst/>
          </a:prstGeom>
          <a:noFill/>
          <a:ln w="28575">
            <a:solidFill>
              <a:schemeClr val="tx2"/>
            </a:solidFill>
            <a:round/>
            <a:headEnd/>
            <a:tailEnd/>
          </a:ln>
        </p:spPr>
        <p:txBody>
          <a:bodyPr/>
          <a:lstStyle/>
          <a:p>
            <a:pPr algn="l" eaLnBrk="1" hangingPunct="1"/>
            <a:endParaRPr lang="en-US">
              <a:solidFill>
                <a:srgbClr val="FFFFFF"/>
              </a:solidFill>
            </a:endParaRPr>
          </a:p>
        </p:txBody>
      </p:sp>
      <p:sp>
        <p:nvSpPr>
          <p:cNvPr id="287750" name="Line 6"/>
          <p:cNvSpPr>
            <a:spLocks noChangeShapeType="1"/>
          </p:cNvSpPr>
          <p:nvPr/>
        </p:nvSpPr>
        <p:spPr bwMode="auto">
          <a:xfrm>
            <a:off x="304800" y="6324600"/>
            <a:ext cx="8458200" cy="0"/>
          </a:xfrm>
          <a:prstGeom prst="line">
            <a:avLst/>
          </a:prstGeom>
          <a:noFill/>
          <a:ln w="28575">
            <a:solidFill>
              <a:schemeClr val="tx2"/>
            </a:solidFill>
            <a:round/>
            <a:headEnd/>
            <a:tailEnd/>
          </a:ln>
        </p:spPr>
        <p:txBody>
          <a:bodyPr/>
          <a:lstStyle/>
          <a:p>
            <a:pPr algn="l" eaLnBrk="1" hangingPunct="1"/>
            <a:endParaRPr lang="en-US">
              <a:solidFill>
                <a:srgbClr val="FFFFFF"/>
              </a:solidFill>
            </a:endParaRPr>
          </a:p>
        </p:txBody>
      </p:sp>
    </p:spTree>
    <p:extLst>
      <p:ext uri="{BB962C8B-B14F-4D97-AF65-F5344CB8AC3E}">
        <p14:creationId xmlns:p14="http://schemas.microsoft.com/office/powerpoint/2010/main" val="203352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0" y="152400"/>
            <a:ext cx="9144000" cy="685800"/>
          </a:xfrm>
        </p:spPr>
        <p:txBody>
          <a:bodyPr/>
          <a:lstStyle/>
          <a:p>
            <a:pPr eaLnBrk="1" hangingPunct="1"/>
            <a:r>
              <a:rPr lang="en-US" sz="3600" dirty="0">
                <a:solidFill>
                  <a:schemeClr val="tx1"/>
                </a:solidFill>
                <a:latin typeface="Times New Roman" charset="0"/>
              </a:rPr>
              <a:t>Racial Differences in Residential Environment</a:t>
            </a:r>
          </a:p>
        </p:txBody>
      </p:sp>
      <p:sp>
        <p:nvSpPr>
          <p:cNvPr id="351235" name="Rectangle 3"/>
          <p:cNvSpPr>
            <a:spLocks noGrp="1" noChangeArrowheads="1"/>
          </p:cNvSpPr>
          <p:nvPr>
            <p:ph type="body" idx="1"/>
          </p:nvPr>
        </p:nvSpPr>
        <p:spPr>
          <a:xfrm>
            <a:off x="457200" y="1143000"/>
            <a:ext cx="5867400" cy="5486400"/>
          </a:xfrm>
        </p:spPr>
        <p:txBody>
          <a:bodyPr/>
          <a:lstStyle/>
          <a:p>
            <a:pPr marL="0" indent="0" eaLnBrk="1" hangingPunct="1">
              <a:lnSpc>
                <a:spcPct val="90000"/>
              </a:lnSpc>
              <a:buNone/>
            </a:pPr>
            <a:r>
              <a:rPr lang="en-US" dirty="0" smtClean="0">
                <a:solidFill>
                  <a:srgbClr val="FFFF00"/>
                </a:solidFill>
                <a:latin typeface="Times New Roman" charset="0"/>
              </a:rPr>
              <a:t>In</a:t>
            </a:r>
            <a:r>
              <a:rPr lang="en-US" dirty="0" smtClean="0">
                <a:solidFill>
                  <a:srgbClr val="FFFFFF"/>
                </a:solidFill>
                <a:latin typeface="Times New Roman" charset="0"/>
              </a:rPr>
              <a:t> </a:t>
            </a:r>
            <a:r>
              <a:rPr lang="en-US" dirty="0">
                <a:latin typeface="Times New Roman" charset="0"/>
              </a:rPr>
              <a:t>the 171 largest cities in the U.S., there is </a:t>
            </a:r>
            <a:r>
              <a:rPr lang="en-US" dirty="0">
                <a:solidFill>
                  <a:srgbClr val="FFFFFF"/>
                </a:solidFill>
                <a:latin typeface="Times New Roman" charset="0"/>
              </a:rPr>
              <a:t>not even one city </a:t>
            </a:r>
            <a:r>
              <a:rPr lang="en-US" dirty="0">
                <a:latin typeface="Times New Roman" charset="0"/>
              </a:rPr>
              <a:t>where whites live </a:t>
            </a:r>
            <a:r>
              <a:rPr lang="en-US" dirty="0" smtClean="0">
                <a:latin typeface="Times New Roman" charset="0"/>
              </a:rPr>
              <a:t>in equal conditions to those of blacks </a:t>
            </a:r>
          </a:p>
          <a:p>
            <a:pPr marL="0" indent="0" eaLnBrk="1" hangingPunct="1">
              <a:lnSpc>
                <a:spcPct val="90000"/>
              </a:lnSpc>
              <a:buNone/>
            </a:pPr>
            <a:endParaRPr lang="en-US" altLang="ja-JP" dirty="0" smtClean="0">
              <a:latin typeface="Times New Roman" charset="0"/>
            </a:endParaRPr>
          </a:p>
          <a:p>
            <a:pPr marL="0" indent="0" eaLnBrk="1" hangingPunct="1">
              <a:lnSpc>
                <a:spcPct val="90000"/>
              </a:lnSpc>
              <a:buNone/>
            </a:pPr>
            <a:endParaRPr lang="en-US" altLang="ja-JP" dirty="0">
              <a:latin typeface="Times New Roman" charset="0"/>
            </a:endParaRPr>
          </a:p>
          <a:p>
            <a:pPr marL="0" indent="0" eaLnBrk="1" hangingPunct="1">
              <a:lnSpc>
                <a:spcPct val="90000"/>
              </a:lnSpc>
              <a:buNone/>
            </a:pPr>
            <a:r>
              <a:rPr lang="ja-JP" altLang="en-US" dirty="0" smtClean="0">
                <a:solidFill>
                  <a:srgbClr val="FFFFFF"/>
                </a:solidFill>
                <a:latin typeface="Times New Roman" charset="0"/>
              </a:rPr>
              <a:t>“</a:t>
            </a:r>
            <a:r>
              <a:rPr lang="en-US" dirty="0">
                <a:solidFill>
                  <a:srgbClr val="FFFFFF"/>
                </a:solidFill>
                <a:latin typeface="Times New Roman" charset="0"/>
              </a:rPr>
              <a:t>The worst urban context in which whites reside is considerably better than the average context of black communities.</a:t>
            </a:r>
            <a:r>
              <a:rPr lang="ja-JP" altLang="en-US" dirty="0" smtClean="0">
                <a:solidFill>
                  <a:srgbClr val="FFFFFF"/>
                </a:solidFill>
                <a:latin typeface="Times New Roman" charset="0"/>
              </a:rPr>
              <a:t>”</a:t>
            </a:r>
            <a:endParaRPr lang="en-US" sz="2800" b="1" dirty="0">
              <a:latin typeface="Times New Roman" charset="0"/>
            </a:endParaRPr>
          </a:p>
          <a:p>
            <a:pPr marL="609600" indent="-609600" eaLnBrk="1" hangingPunct="1">
              <a:lnSpc>
                <a:spcPct val="90000"/>
              </a:lnSpc>
              <a:buFontTx/>
              <a:buNone/>
            </a:pPr>
            <a:endParaRPr lang="en-US" sz="2800" dirty="0">
              <a:latin typeface="Times New Roman" charset="0"/>
            </a:endParaRPr>
          </a:p>
        </p:txBody>
      </p:sp>
      <p:sp>
        <p:nvSpPr>
          <p:cNvPr id="351236" name="Line 4"/>
          <p:cNvSpPr>
            <a:spLocks noChangeShapeType="1"/>
          </p:cNvSpPr>
          <p:nvPr/>
        </p:nvSpPr>
        <p:spPr bwMode="auto">
          <a:xfrm>
            <a:off x="533400" y="838200"/>
            <a:ext cx="800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20000"/>
              </a:spcBef>
            </a:pPr>
            <a:endParaRPr lang="en-US" sz="2400" b="1">
              <a:solidFill>
                <a:srgbClr val="FFFF00"/>
              </a:solidFill>
              <a:latin typeface="Times New Roman" charset="0"/>
              <a:ea typeface="ＭＳ Ｐゴシック" charset="0"/>
            </a:endParaRPr>
          </a:p>
        </p:txBody>
      </p:sp>
      <p:sp>
        <p:nvSpPr>
          <p:cNvPr id="351237" name="Line 5"/>
          <p:cNvSpPr>
            <a:spLocks noChangeShapeType="1"/>
          </p:cNvSpPr>
          <p:nvPr/>
        </p:nvSpPr>
        <p:spPr bwMode="auto">
          <a:xfrm>
            <a:off x="685800" y="6400800"/>
            <a:ext cx="800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20000"/>
              </a:spcBef>
            </a:pPr>
            <a:endParaRPr lang="en-US" sz="2400" b="1">
              <a:solidFill>
                <a:srgbClr val="FFFF00"/>
              </a:solidFill>
              <a:latin typeface="Times New Roman" charset="0"/>
              <a:ea typeface="ＭＳ Ｐゴシック" charset="0"/>
            </a:endParaRPr>
          </a:p>
        </p:txBody>
      </p:sp>
      <p:sp>
        <p:nvSpPr>
          <p:cNvPr id="351238" name="Text Box 6"/>
          <p:cNvSpPr txBox="1">
            <a:spLocks noChangeArrowheads="1"/>
          </p:cNvSpPr>
          <p:nvPr/>
        </p:nvSpPr>
        <p:spPr bwMode="auto">
          <a:xfrm>
            <a:off x="5181600" y="6477000"/>
            <a:ext cx="3505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r" eaLnBrk="1" hangingPunct="1"/>
            <a:r>
              <a:rPr lang="en-US" sz="1600" dirty="0">
                <a:solidFill>
                  <a:srgbClr val="FFFF00"/>
                </a:solidFill>
                <a:latin typeface="Times New Roman"/>
              </a:rPr>
              <a:t>Sampson &amp; Wilson 1995</a:t>
            </a:r>
          </a:p>
        </p:txBody>
      </p:sp>
      <p:pic>
        <p:nvPicPr>
          <p:cNvPr id="2" name="Picture 1"/>
          <p:cNvPicPr>
            <a:picLocks noChangeAspect="1"/>
          </p:cNvPicPr>
          <p:nvPr/>
        </p:nvPicPr>
        <p:blipFill>
          <a:blip r:embed="rId2"/>
          <a:stretch>
            <a:fillRect/>
          </a:stretch>
        </p:blipFill>
        <p:spPr>
          <a:xfrm>
            <a:off x="6553200" y="1371600"/>
            <a:ext cx="1718733" cy="2209800"/>
          </a:xfrm>
          <a:prstGeom prst="rect">
            <a:avLst/>
          </a:prstGeom>
        </p:spPr>
      </p:pic>
      <p:pic>
        <p:nvPicPr>
          <p:cNvPr id="3" name="Picture 2"/>
          <p:cNvPicPr>
            <a:picLocks noChangeAspect="1"/>
          </p:cNvPicPr>
          <p:nvPr/>
        </p:nvPicPr>
        <p:blipFill rotWithShape="1">
          <a:blip r:embed="rId3"/>
          <a:srcRect l="17320"/>
          <a:stretch/>
        </p:blipFill>
        <p:spPr>
          <a:xfrm>
            <a:off x="6553200" y="3886200"/>
            <a:ext cx="1905000" cy="2133600"/>
          </a:xfrm>
          <a:prstGeom prst="rect">
            <a:avLst/>
          </a:prstGeom>
        </p:spPr>
      </p:pic>
    </p:spTree>
    <p:extLst>
      <p:ext uri="{BB962C8B-B14F-4D97-AF65-F5344CB8AC3E}">
        <p14:creationId xmlns:p14="http://schemas.microsoft.com/office/powerpoint/2010/main" val="1723403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711200" y="304800"/>
            <a:ext cx="7772400" cy="685800"/>
          </a:xfrm>
        </p:spPr>
        <p:txBody>
          <a:bodyPr/>
          <a:lstStyle/>
          <a:p>
            <a:pPr eaLnBrk="1" hangingPunct="1"/>
            <a:r>
              <a:rPr lang="en-US" sz="3600" dirty="0">
                <a:solidFill>
                  <a:schemeClr val="tx1"/>
                </a:solidFill>
                <a:latin typeface="Times New Roman" charset="0"/>
              </a:rPr>
              <a:t>Residential Segregation and SES</a:t>
            </a:r>
            <a:r>
              <a:rPr lang="en-US" sz="3200" b="1" dirty="0">
                <a:solidFill>
                  <a:schemeClr val="tx1"/>
                </a:solidFill>
                <a:latin typeface="Times New Roman" charset="0"/>
              </a:rPr>
              <a:t>	</a:t>
            </a:r>
          </a:p>
        </p:txBody>
      </p:sp>
      <p:sp>
        <p:nvSpPr>
          <p:cNvPr id="348163" name="Rectangle 3"/>
          <p:cNvSpPr>
            <a:spLocks noGrp="1" noChangeArrowheads="1"/>
          </p:cNvSpPr>
          <p:nvPr>
            <p:ph type="body" idx="1"/>
          </p:nvPr>
        </p:nvSpPr>
        <p:spPr>
          <a:xfrm>
            <a:off x="304800" y="914400"/>
            <a:ext cx="8458200" cy="5219700"/>
          </a:xfrm>
        </p:spPr>
        <p:txBody>
          <a:bodyPr/>
          <a:lstStyle/>
          <a:p>
            <a:pPr marL="0" indent="0" eaLnBrk="1" hangingPunct="1">
              <a:lnSpc>
                <a:spcPct val="90000"/>
              </a:lnSpc>
              <a:buFontTx/>
              <a:buNone/>
            </a:pPr>
            <a:r>
              <a:rPr lang="en-US" dirty="0" smtClean="0">
                <a:latin typeface="Times New Roman" charset="0"/>
              </a:rPr>
              <a:t>One national </a:t>
            </a:r>
            <a:r>
              <a:rPr lang="en-US" dirty="0">
                <a:latin typeface="Times New Roman" charset="0"/>
              </a:rPr>
              <a:t>study </a:t>
            </a:r>
            <a:r>
              <a:rPr lang="en-US" dirty="0" smtClean="0">
                <a:latin typeface="Times New Roman" charset="0"/>
              </a:rPr>
              <a:t>found that if we eliminated </a:t>
            </a:r>
            <a:r>
              <a:rPr lang="en-US" dirty="0">
                <a:latin typeface="Times New Roman" charset="0"/>
              </a:rPr>
              <a:t>segregation we would </a:t>
            </a:r>
            <a:r>
              <a:rPr lang="en-US" dirty="0">
                <a:solidFill>
                  <a:srgbClr val="FFFFFF"/>
                </a:solidFill>
                <a:latin typeface="Times New Roman" charset="0"/>
              </a:rPr>
              <a:t>completely erase </a:t>
            </a:r>
            <a:r>
              <a:rPr lang="en-US" dirty="0">
                <a:latin typeface="Times New Roman" charset="0"/>
              </a:rPr>
              <a:t>black-white differences in</a:t>
            </a:r>
          </a:p>
          <a:p>
            <a:pPr marL="982663" lvl="1" indent="-476250" eaLnBrk="1" hangingPunct="1">
              <a:lnSpc>
                <a:spcPct val="90000"/>
              </a:lnSpc>
              <a:spcBef>
                <a:spcPts val="1224"/>
              </a:spcBef>
              <a:buFont typeface="Wingdings" charset="0"/>
              <a:buChar char="§"/>
            </a:pPr>
            <a:r>
              <a:rPr lang="en-US" sz="3200" dirty="0" smtClean="0">
                <a:latin typeface="Times New Roman" charset="0"/>
              </a:rPr>
              <a:t>Income </a:t>
            </a:r>
          </a:p>
          <a:p>
            <a:pPr marL="982663" lvl="1" indent="-476250" eaLnBrk="1" hangingPunct="1">
              <a:lnSpc>
                <a:spcPct val="90000"/>
              </a:lnSpc>
              <a:buFont typeface="Wingdings" charset="0"/>
              <a:buChar char="§"/>
            </a:pPr>
            <a:r>
              <a:rPr lang="en-US" sz="3200" dirty="0" smtClean="0">
                <a:latin typeface="Times New Roman" charset="0"/>
              </a:rPr>
              <a:t>Education</a:t>
            </a:r>
            <a:endParaRPr lang="en-US" sz="3200" dirty="0">
              <a:latin typeface="Times New Roman" charset="0"/>
            </a:endParaRPr>
          </a:p>
          <a:p>
            <a:pPr marL="982663" lvl="1" indent="-476250" eaLnBrk="1" hangingPunct="1">
              <a:lnSpc>
                <a:spcPct val="90000"/>
              </a:lnSpc>
              <a:buFont typeface="Wingdings" charset="0"/>
              <a:buChar char="§"/>
            </a:pPr>
            <a:r>
              <a:rPr lang="en-US" sz="3200" dirty="0">
                <a:latin typeface="Times New Roman" charset="0"/>
              </a:rPr>
              <a:t>Unemployment</a:t>
            </a:r>
          </a:p>
          <a:p>
            <a:pPr marL="0" indent="0" eaLnBrk="1" hangingPunct="1">
              <a:lnSpc>
                <a:spcPct val="90000"/>
              </a:lnSpc>
              <a:buFont typeface="Wingdings" charset="0"/>
              <a:buNone/>
            </a:pPr>
            <a:endParaRPr lang="en-US" dirty="0" smtClean="0">
              <a:latin typeface="Times New Roman" charset="0"/>
            </a:endParaRPr>
          </a:p>
          <a:p>
            <a:pPr marL="0" indent="0" eaLnBrk="1" hangingPunct="1">
              <a:lnSpc>
                <a:spcPct val="90000"/>
              </a:lnSpc>
              <a:buFont typeface="Wingdings" charset="0"/>
              <a:buNone/>
            </a:pPr>
            <a:r>
              <a:rPr lang="en-US" dirty="0" smtClean="0">
                <a:latin typeface="Times New Roman" charset="0"/>
              </a:rPr>
              <a:t>And </a:t>
            </a:r>
            <a:r>
              <a:rPr lang="en-US" dirty="0">
                <a:latin typeface="Times New Roman" charset="0"/>
              </a:rPr>
              <a:t>reduce racial differences in single motherhood by </a:t>
            </a:r>
            <a:r>
              <a:rPr lang="en-US" dirty="0">
                <a:solidFill>
                  <a:srgbClr val="FFFFFF"/>
                </a:solidFill>
                <a:latin typeface="Times New Roman" charset="0"/>
              </a:rPr>
              <a:t>two-thirds</a:t>
            </a:r>
          </a:p>
          <a:p>
            <a:pPr marL="0" indent="0" eaLnBrk="1" hangingPunct="1">
              <a:lnSpc>
                <a:spcPct val="90000"/>
              </a:lnSpc>
              <a:buFont typeface="Wingdings" charset="0"/>
              <a:buNone/>
            </a:pPr>
            <a:endParaRPr lang="en-US" sz="2800" dirty="0">
              <a:latin typeface="Times New Roman" charset="0"/>
            </a:endParaRPr>
          </a:p>
          <a:p>
            <a:pPr marL="0" indent="0" eaLnBrk="1" hangingPunct="1">
              <a:lnSpc>
                <a:spcPct val="90000"/>
              </a:lnSpc>
              <a:buFont typeface="Wingdings" charset="0"/>
              <a:buNone/>
            </a:pPr>
            <a:endParaRPr lang="en-US" sz="2800" b="1" dirty="0">
              <a:latin typeface="Times New Roman" charset="0"/>
            </a:endParaRPr>
          </a:p>
          <a:p>
            <a:pPr marL="0" indent="0" algn="r" eaLnBrk="1" hangingPunct="1">
              <a:lnSpc>
                <a:spcPct val="90000"/>
              </a:lnSpc>
              <a:buFont typeface="Wingdings" charset="0"/>
              <a:buNone/>
            </a:pPr>
            <a:r>
              <a:rPr lang="en-US" sz="2000" dirty="0">
                <a:latin typeface="Times New Roman" charset="0"/>
              </a:rPr>
              <a:t>Cutler, </a:t>
            </a:r>
            <a:r>
              <a:rPr lang="en-US" sz="2000" dirty="0" err="1">
                <a:latin typeface="Times New Roman" charset="0"/>
              </a:rPr>
              <a:t>Glaeser</a:t>
            </a:r>
            <a:r>
              <a:rPr lang="en-US" sz="2000" dirty="0">
                <a:latin typeface="Times New Roman" charset="0"/>
              </a:rPr>
              <a:t> &amp; </a:t>
            </a:r>
            <a:r>
              <a:rPr lang="en-US" sz="2000" dirty="0" err="1">
                <a:latin typeface="Times New Roman" charset="0"/>
              </a:rPr>
              <a:t>Vigdor</a:t>
            </a:r>
            <a:r>
              <a:rPr lang="en-US" sz="2000" dirty="0">
                <a:latin typeface="Times New Roman" charset="0"/>
              </a:rPr>
              <a:t>, 1997</a:t>
            </a:r>
          </a:p>
        </p:txBody>
      </p:sp>
      <p:sp>
        <p:nvSpPr>
          <p:cNvPr id="348164" name="Line 4"/>
          <p:cNvSpPr>
            <a:spLocks noChangeShapeType="1"/>
          </p:cNvSpPr>
          <p:nvPr/>
        </p:nvSpPr>
        <p:spPr bwMode="auto">
          <a:xfrm>
            <a:off x="457200" y="914400"/>
            <a:ext cx="7620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20000"/>
              </a:spcBef>
            </a:pPr>
            <a:endParaRPr lang="en-US" sz="2400" b="1">
              <a:solidFill>
                <a:srgbClr val="FFFF00"/>
              </a:solidFill>
              <a:latin typeface="Times New Roman" charset="0"/>
              <a:ea typeface="ＭＳ Ｐゴシック" charset="0"/>
            </a:endParaRPr>
          </a:p>
        </p:txBody>
      </p:sp>
      <p:sp>
        <p:nvSpPr>
          <p:cNvPr id="348165" name="Line 5"/>
          <p:cNvSpPr>
            <a:spLocks noChangeShapeType="1"/>
          </p:cNvSpPr>
          <p:nvPr/>
        </p:nvSpPr>
        <p:spPr bwMode="auto">
          <a:xfrm>
            <a:off x="609600" y="6096000"/>
            <a:ext cx="7620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spcBef>
                <a:spcPct val="20000"/>
              </a:spcBef>
            </a:pPr>
            <a:endParaRPr lang="en-US" sz="2400" b="1">
              <a:solidFill>
                <a:srgbClr val="FFFF00"/>
              </a:solidFill>
              <a:latin typeface="Times New Roman" charset="0"/>
              <a:ea typeface="ＭＳ Ｐゴシック" charset="0"/>
            </a:endParaRPr>
          </a:p>
        </p:txBody>
      </p:sp>
    </p:spTree>
    <p:extLst>
      <p:ext uri="{BB962C8B-B14F-4D97-AF65-F5344CB8AC3E}">
        <p14:creationId xmlns:p14="http://schemas.microsoft.com/office/powerpoint/2010/main" val="613686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r>
              <a:rPr lang="en-US" dirty="0" smtClean="0">
                <a:latin typeface="Times New Roman" charset="0"/>
              </a:rPr>
              <a:t>Discrimination in Medical Care </a:t>
            </a:r>
            <a:r>
              <a:rPr lang="en-US" dirty="0">
                <a:latin typeface="Times New Roman" charset="0"/>
              </a:rPr>
              <a:t>	</a:t>
            </a:r>
          </a:p>
        </p:txBody>
      </p:sp>
      <p:sp>
        <p:nvSpPr>
          <p:cNvPr id="374787" name="Rectangle 3"/>
          <p:cNvSpPr>
            <a:spLocks noGrp="1" noChangeArrowheads="1"/>
          </p:cNvSpPr>
          <p:nvPr>
            <p:ph idx="1"/>
          </p:nvPr>
        </p:nvSpPr>
        <p:spPr/>
        <p:txBody>
          <a:bodyPr/>
          <a:lstStyle/>
          <a:p>
            <a:pPr indent="-3175" eaLnBrk="1" hangingPunct="1">
              <a:buFontTx/>
              <a:buNone/>
            </a:pPr>
            <a:endParaRPr lang="en-US" dirty="0">
              <a:latin typeface="Times New Roman" charset="0"/>
            </a:endParaRPr>
          </a:p>
        </p:txBody>
      </p:sp>
    </p:spTree>
    <p:extLst>
      <p:ext uri="{BB962C8B-B14F-4D97-AF65-F5344CB8AC3E}">
        <p14:creationId xmlns:p14="http://schemas.microsoft.com/office/powerpoint/2010/main" val="20468987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unequaltmtcove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46063" y="228600"/>
            <a:ext cx="4249737" cy="58674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545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609600" y="152400"/>
            <a:ext cx="8077200" cy="1143000"/>
          </a:xfrm>
        </p:spPr>
        <p:txBody>
          <a:bodyPr/>
          <a:lstStyle/>
          <a:p>
            <a:r>
              <a:rPr lang="en-US" sz="3600" dirty="0"/>
              <a:t>Neonatal Mortality Rates (1st Births), U.S.</a:t>
            </a:r>
          </a:p>
        </p:txBody>
      </p:sp>
      <p:graphicFrame>
        <p:nvGraphicFramePr>
          <p:cNvPr id="419843" name="Object 3"/>
          <p:cNvGraphicFramePr>
            <a:graphicFrameLocks noGrp="1" noChangeAspect="1"/>
          </p:cNvGraphicFramePr>
          <p:nvPr>
            <p:ph idx="1"/>
            <p:extLst>
              <p:ext uri="{D42A27DB-BD31-4B8C-83A1-F6EECF244321}">
                <p14:modId xmlns:p14="http://schemas.microsoft.com/office/powerpoint/2010/main" val="2581759408"/>
              </p:ext>
            </p:extLst>
          </p:nvPr>
        </p:nvGraphicFramePr>
        <p:xfrm>
          <a:off x="838200" y="1143000"/>
          <a:ext cx="7543800" cy="5029200"/>
        </p:xfrm>
        <a:graphic>
          <a:graphicData uri="http://schemas.openxmlformats.org/presentationml/2006/ole">
            <mc:AlternateContent xmlns:mc="http://schemas.openxmlformats.org/markup-compatibility/2006">
              <mc:Choice xmlns:v="urn:schemas-microsoft-com:vml" Requires="v">
                <p:oleObj spid="_x0000_s253959" name="Chart" r:id="rId3" imgW="6096000" imgH="4064000" progId="MSGraph.Chart.8">
                  <p:embed followColorScheme="full"/>
                </p:oleObj>
              </mc:Choice>
              <mc:Fallback>
                <p:oleObj name="Chart" r:id="rId3" imgW="6096000" imgH="4064000" progId="MSGraph.Chart.8">
                  <p:embed followColorScheme="full"/>
                  <p:pic>
                    <p:nvPicPr>
                      <p:cNvPr id="0" name=""/>
                      <p:cNvPicPr>
                        <a:picLocks noChangeAspect="1" noChangeArrowheads="1"/>
                      </p:cNvPicPr>
                      <p:nvPr/>
                    </p:nvPicPr>
                    <p:blipFill>
                      <a:blip r:embed="rId4"/>
                      <a:srcRect/>
                      <a:stretch>
                        <a:fillRect/>
                      </a:stretch>
                    </p:blipFill>
                    <p:spPr bwMode="auto">
                      <a:xfrm>
                        <a:off x="838200" y="1143000"/>
                        <a:ext cx="7543800"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844" name="Line 4"/>
          <p:cNvSpPr>
            <a:spLocks noChangeShapeType="1"/>
          </p:cNvSpPr>
          <p:nvPr/>
        </p:nvSpPr>
        <p:spPr bwMode="auto">
          <a:xfrm>
            <a:off x="457200" y="1143000"/>
            <a:ext cx="8229600" cy="0"/>
          </a:xfrm>
          <a:prstGeom prst="line">
            <a:avLst/>
          </a:prstGeom>
          <a:noFill/>
          <a:ln w="28575">
            <a:solidFill>
              <a:srgbClr val="FFFF00"/>
            </a:solidFill>
            <a:round/>
            <a:headEnd/>
            <a:tailEnd/>
          </a:ln>
          <a:effectLst/>
        </p:spPr>
        <p:txBody>
          <a:bodyPr/>
          <a:lstStyle/>
          <a:p>
            <a:endParaRPr lang="en-US" smtClean="0">
              <a:solidFill>
                <a:srgbClr val="FFFF00"/>
              </a:solidFill>
              <a:latin typeface="Times New Roman"/>
            </a:endParaRPr>
          </a:p>
        </p:txBody>
      </p:sp>
      <p:sp>
        <p:nvSpPr>
          <p:cNvPr id="419845" name="Line 5"/>
          <p:cNvSpPr>
            <a:spLocks noChangeShapeType="1"/>
          </p:cNvSpPr>
          <p:nvPr/>
        </p:nvSpPr>
        <p:spPr bwMode="auto">
          <a:xfrm>
            <a:off x="381000" y="6172200"/>
            <a:ext cx="8229600" cy="0"/>
          </a:xfrm>
          <a:prstGeom prst="line">
            <a:avLst/>
          </a:prstGeom>
          <a:noFill/>
          <a:ln w="28575">
            <a:solidFill>
              <a:srgbClr val="FFFF00"/>
            </a:solidFill>
            <a:round/>
            <a:headEnd/>
            <a:tailEnd/>
          </a:ln>
          <a:effectLst/>
        </p:spPr>
        <p:txBody>
          <a:bodyPr/>
          <a:lstStyle/>
          <a:p>
            <a:endParaRPr lang="en-US" smtClean="0">
              <a:solidFill>
                <a:srgbClr val="FFFF00"/>
              </a:solidFill>
              <a:latin typeface="Times New Roman"/>
            </a:endParaRPr>
          </a:p>
        </p:txBody>
      </p:sp>
      <p:sp>
        <p:nvSpPr>
          <p:cNvPr id="419846" name="Text Box 6"/>
          <p:cNvSpPr txBox="1">
            <a:spLocks noChangeArrowheads="1"/>
          </p:cNvSpPr>
          <p:nvPr/>
        </p:nvSpPr>
        <p:spPr bwMode="auto">
          <a:xfrm>
            <a:off x="457200" y="6248400"/>
            <a:ext cx="4572000" cy="488950"/>
          </a:xfrm>
          <a:prstGeom prst="rect">
            <a:avLst/>
          </a:prstGeom>
          <a:noFill/>
          <a:ln w="9525">
            <a:noFill/>
            <a:miter lim="800000"/>
            <a:headEnd/>
            <a:tailEnd/>
          </a:ln>
          <a:effectLst/>
        </p:spPr>
        <p:txBody>
          <a:bodyPr lIns="0" tIns="0" rIns="0" bIns="0">
            <a:spAutoFit/>
          </a:bodyPr>
          <a:lstStyle/>
          <a:p>
            <a:pPr algn="l">
              <a:spcBef>
                <a:spcPct val="50000"/>
              </a:spcBef>
              <a:tabLst>
                <a:tab pos="723900" algn="l"/>
                <a:tab pos="1035050" algn="ctr"/>
              </a:tabLst>
            </a:pPr>
            <a:r>
              <a:rPr lang="en-US" sz="1600" smtClean="0">
                <a:solidFill>
                  <a:srgbClr val="FFFF00"/>
                </a:solidFill>
                <a:latin typeface="Times New Roman"/>
              </a:rPr>
              <a:t>Geronimus &amp; Bound, 1991; National Linked   Birth/Death Files, 1983</a:t>
            </a:r>
          </a:p>
        </p:txBody>
      </p:sp>
    </p:spTree>
    <p:extLst>
      <p:ext uri="{BB962C8B-B14F-4D97-AF65-F5344CB8AC3E}">
        <p14:creationId xmlns:p14="http://schemas.microsoft.com/office/powerpoint/2010/main" val="33501306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685800" y="0"/>
            <a:ext cx="7772400" cy="762000"/>
          </a:xfrm>
        </p:spPr>
        <p:txBody>
          <a:bodyPr/>
          <a:lstStyle/>
          <a:p>
            <a:pPr eaLnBrk="1" hangingPunct="1"/>
            <a:r>
              <a:rPr lang="en-US" sz="3600" b="1" dirty="0">
                <a:solidFill>
                  <a:schemeClr val="tx1"/>
                </a:solidFill>
                <a:latin typeface="Times New Roman" charset="0"/>
              </a:rPr>
              <a:t>Race and Medical Care</a:t>
            </a:r>
          </a:p>
        </p:txBody>
      </p:sp>
      <p:sp>
        <p:nvSpPr>
          <p:cNvPr id="377859" name="Rectangle 3"/>
          <p:cNvSpPr>
            <a:spLocks noGrp="1" noChangeArrowheads="1"/>
          </p:cNvSpPr>
          <p:nvPr>
            <p:ph type="body" idx="1"/>
          </p:nvPr>
        </p:nvSpPr>
        <p:spPr>
          <a:xfrm>
            <a:off x="381000" y="685800"/>
            <a:ext cx="8382000" cy="5562600"/>
          </a:xfrm>
        </p:spPr>
        <p:txBody>
          <a:bodyPr/>
          <a:lstStyle/>
          <a:p>
            <a:pPr eaLnBrk="1" hangingPunct="1">
              <a:lnSpc>
                <a:spcPct val="90000"/>
              </a:lnSpc>
              <a:spcBef>
                <a:spcPct val="50000"/>
              </a:spcBef>
            </a:pPr>
            <a:r>
              <a:rPr lang="en-US" sz="2800" dirty="0">
                <a:latin typeface="Times New Roman" charset="0"/>
              </a:rPr>
              <a:t>Across virtually every therapeutic intervention, ranging from high technology procedures to the most elementary forms of diagnostic and treatment interventions, minorities receive fewer procedures and poorer quality medical care than whites.</a:t>
            </a:r>
          </a:p>
          <a:p>
            <a:pPr eaLnBrk="1" hangingPunct="1">
              <a:lnSpc>
                <a:spcPct val="90000"/>
              </a:lnSpc>
              <a:spcBef>
                <a:spcPct val="50000"/>
              </a:spcBef>
            </a:pPr>
            <a:r>
              <a:rPr lang="en-US" sz="2800" dirty="0">
                <a:latin typeface="Times New Roman" charset="0"/>
              </a:rPr>
              <a:t>These differences persist even after differences in health insurance, SES, stage and severity of disease, co-morbidity, and the type of medical facility are taken into account.</a:t>
            </a:r>
          </a:p>
          <a:p>
            <a:pPr eaLnBrk="1" hangingPunct="1">
              <a:lnSpc>
                <a:spcPct val="90000"/>
              </a:lnSpc>
              <a:spcBef>
                <a:spcPct val="50000"/>
              </a:spcBef>
            </a:pPr>
            <a:r>
              <a:rPr lang="en-US" sz="2800" dirty="0">
                <a:latin typeface="Times New Roman" charset="0"/>
              </a:rPr>
              <a:t>Moreover, they persist in contexts such as Medicare and the VA Health System, where differences in economic status and insurance coverage are minimized.</a:t>
            </a:r>
          </a:p>
          <a:p>
            <a:pPr eaLnBrk="1" hangingPunct="1">
              <a:lnSpc>
                <a:spcPct val="90000"/>
              </a:lnSpc>
              <a:buFontTx/>
              <a:buNone/>
            </a:pPr>
            <a:r>
              <a:rPr lang="en-US" sz="1400" b="1" dirty="0">
                <a:latin typeface="Times New Roman" charset="0"/>
              </a:rPr>
              <a:t>  </a:t>
            </a:r>
          </a:p>
          <a:p>
            <a:pPr eaLnBrk="1" hangingPunct="1">
              <a:lnSpc>
                <a:spcPct val="90000"/>
              </a:lnSpc>
              <a:buFontTx/>
              <a:buNone/>
            </a:pPr>
            <a:r>
              <a:rPr lang="en-US" sz="1400" dirty="0">
                <a:latin typeface="Times New Roman" charset="0"/>
              </a:rPr>
              <a:t>Institute of Medicine, 2002</a:t>
            </a:r>
          </a:p>
        </p:txBody>
      </p:sp>
      <p:sp>
        <p:nvSpPr>
          <p:cNvPr id="377860" name="Line 4"/>
          <p:cNvSpPr>
            <a:spLocks noChangeShapeType="1"/>
          </p:cNvSpPr>
          <p:nvPr/>
        </p:nvSpPr>
        <p:spPr bwMode="auto">
          <a:xfrm>
            <a:off x="685800" y="685800"/>
            <a:ext cx="800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l" eaLnBrk="1" hangingPunct="1">
              <a:spcBef>
                <a:spcPct val="20000"/>
              </a:spcBef>
            </a:pPr>
            <a:endParaRPr lang="en-US" sz="2400" b="1">
              <a:solidFill>
                <a:srgbClr val="FFFF00"/>
              </a:solidFill>
              <a:latin typeface="Times New Roman" charset="0"/>
              <a:ea typeface="ＭＳ Ｐゴシック" charset="0"/>
              <a:cs typeface="+mn-cs"/>
            </a:endParaRPr>
          </a:p>
        </p:txBody>
      </p:sp>
      <p:sp>
        <p:nvSpPr>
          <p:cNvPr id="377861" name="Line 5"/>
          <p:cNvSpPr>
            <a:spLocks noChangeShapeType="1"/>
          </p:cNvSpPr>
          <p:nvPr/>
        </p:nvSpPr>
        <p:spPr bwMode="auto">
          <a:xfrm>
            <a:off x="762000" y="6324600"/>
            <a:ext cx="800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l" eaLnBrk="1" hangingPunct="1">
              <a:spcBef>
                <a:spcPct val="20000"/>
              </a:spcBef>
            </a:pPr>
            <a:endParaRPr lang="en-US" sz="2400" b="1">
              <a:solidFill>
                <a:srgbClr val="FFFF00"/>
              </a:solidFill>
              <a:latin typeface="Times New Roman" charset="0"/>
              <a:ea typeface="ＭＳ Ｐゴシック" charset="0"/>
              <a:cs typeface="+mn-cs"/>
            </a:endParaRPr>
          </a:p>
        </p:txBody>
      </p:sp>
    </p:spTree>
    <p:extLst>
      <p:ext uri="{BB962C8B-B14F-4D97-AF65-F5344CB8AC3E}">
        <p14:creationId xmlns:p14="http://schemas.microsoft.com/office/powerpoint/2010/main" val="3192600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89"/>
            <a:ext cx="7772400" cy="1143000"/>
          </a:xfrm>
        </p:spPr>
        <p:txBody>
          <a:bodyPr/>
          <a:lstStyle/>
          <a:p>
            <a:r>
              <a:rPr lang="en-US" dirty="0" smtClean="0"/>
              <a:t>Ethnicity</a:t>
            </a:r>
            <a:r>
              <a:rPr lang="zh-CN" altLang="en-US" dirty="0" smtClean="0"/>
              <a:t> </a:t>
            </a:r>
            <a:r>
              <a:rPr lang="en-US" altLang="zh-CN" dirty="0" smtClean="0"/>
              <a:t>and</a:t>
            </a:r>
            <a:r>
              <a:rPr lang="zh-CN" altLang="en-US" dirty="0" smtClean="0"/>
              <a:t> </a:t>
            </a:r>
            <a:r>
              <a:rPr lang="en-US" altLang="zh-CN" dirty="0" smtClean="0"/>
              <a:t>Pain</a:t>
            </a:r>
            <a:r>
              <a:rPr lang="zh-CN" altLang="en-US" dirty="0" smtClean="0"/>
              <a:t> </a:t>
            </a:r>
            <a:r>
              <a:rPr lang="en-US" altLang="zh-CN" dirty="0" smtClean="0"/>
              <a:t>Medicine</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142598059"/>
              </p:ext>
            </p:extLst>
          </p:nvPr>
        </p:nvGraphicFramePr>
        <p:xfrm>
          <a:off x="228600" y="1295400"/>
          <a:ext cx="87630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Line 4"/>
          <p:cNvSpPr>
            <a:spLocks noChangeShapeType="1"/>
          </p:cNvSpPr>
          <p:nvPr/>
        </p:nvSpPr>
        <p:spPr bwMode="auto">
          <a:xfrm>
            <a:off x="457200" y="1066800"/>
            <a:ext cx="8229600" cy="0"/>
          </a:xfrm>
          <a:prstGeom prst="line">
            <a:avLst/>
          </a:prstGeom>
          <a:noFill/>
          <a:ln w="19050">
            <a:solidFill>
              <a:srgbClr val="FFFF00"/>
            </a:solidFill>
            <a:round/>
            <a:headEnd/>
            <a:tailEnd/>
          </a:ln>
        </p:spPr>
        <p:txBody>
          <a:bodyPr/>
          <a:lstStyle/>
          <a:p>
            <a:pPr algn="l" eaLnBrk="1" hangingPunct="1"/>
            <a:endParaRPr lang="en-US" sz="2400" b="1" dirty="0">
              <a:solidFill>
                <a:srgbClr val="FFFF00"/>
              </a:solidFill>
              <a:cs typeface="Arial" charset="0"/>
            </a:endParaRPr>
          </a:p>
        </p:txBody>
      </p:sp>
      <p:sp>
        <p:nvSpPr>
          <p:cNvPr id="6" name="Line 4"/>
          <p:cNvSpPr>
            <a:spLocks noChangeShapeType="1"/>
          </p:cNvSpPr>
          <p:nvPr/>
        </p:nvSpPr>
        <p:spPr bwMode="auto">
          <a:xfrm>
            <a:off x="457200" y="6172200"/>
            <a:ext cx="8229600" cy="0"/>
          </a:xfrm>
          <a:prstGeom prst="line">
            <a:avLst/>
          </a:prstGeom>
          <a:noFill/>
          <a:ln w="19050">
            <a:solidFill>
              <a:srgbClr val="FFFF00"/>
            </a:solidFill>
            <a:round/>
            <a:headEnd/>
            <a:tailEnd/>
          </a:ln>
        </p:spPr>
        <p:txBody>
          <a:bodyPr/>
          <a:lstStyle/>
          <a:p>
            <a:pPr algn="l" eaLnBrk="1" hangingPunct="1"/>
            <a:endParaRPr lang="en-US" sz="2400" b="1" dirty="0">
              <a:solidFill>
                <a:srgbClr val="FFFF00"/>
              </a:solidFill>
              <a:cs typeface="Arial" charset="0"/>
            </a:endParaRPr>
          </a:p>
        </p:txBody>
      </p:sp>
      <p:sp>
        <p:nvSpPr>
          <p:cNvPr id="7" name="Rectangle 6"/>
          <p:cNvSpPr/>
          <p:nvPr/>
        </p:nvSpPr>
        <p:spPr>
          <a:xfrm>
            <a:off x="457200" y="6211669"/>
            <a:ext cx="8305800" cy="369332"/>
          </a:xfrm>
          <a:prstGeom prst="rect">
            <a:avLst/>
          </a:prstGeom>
        </p:spPr>
        <p:txBody>
          <a:bodyPr wrap="square">
            <a:spAutoFit/>
          </a:bodyPr>
          <a:lstStyle/>
          <a:p>
            <a:pPr algn="l">
              <a:spcBef>
                <a:spcPct val="50000"/>
              </a:spcBef>
            </a:pPr>
            <a:r>
              <a:rPr lang="en-US" dirty="0" smtClean="0">
                <a:solidFill>
                  <a:srgbClr val="FFFF00"/>
                </a:solidFill>
                <a:cs typeface="Arial" charset="0"/>
              </a:rPr>
              <a:t>Todd</a:t>
            </a:r>
            <a:r>
              <a:rPr lang="zh-CN" altLang="en-US" dirty="0" smtClean="0">
                <a:solidFill>
                  <a:srgbClr val="FFFF00"/>
                </a:solidFill>
                <a:cs typeface="Arial" charset="0"/>
              </a:rPr>
              <a:t> </a:t>
            </a:r>
            <a:r>
              <a:rPr lang="en-US" altLang="zh-CN" dirty="0" smtClean="0">
                <a:solidFill>
                  <a:srgbClr val="FFFF00"/>
                </a:solidFill>
                <a:cs typeface="Arial" charset="0"/>
              </a:rPr>
              <a:t>et</a:t>
            </a:r>
            <a:r>
              <a:rPr lang="zh-CN" altLang="en-US" dirty="0" smtClean="0">
                <a:solidFill>
                  <a:srgbClr val="FFFF00"/>
                </a:solidFill>
                <a:cs typeface="Arial" charset="0"/>
              </a:rPr>
              <a:t> </a:t>
            </a:r>
            <a:r>
              <a:rPr lang="en-US" altLang="zh-CN" dirty="0" smtClean="0">
                <a:solidFill>
                  <a:srgbClr val="FFFF00"/>
                </a:solidFill>
                <a:cs typeface="Arial" charset="0"/>
              </a:rPr>
              <a:t>al.,</a:t>
            </a:r>
            <a:r>
              <a:rPr lang="zh-CN" altLang="en-US" dirty="0" smtClean="0">
                <a:solidFill>
                  <a:srgbClr val="FFFF00"/>
                </a:solidFill>
                <a:cs typeface="Arial" charset="0"/>
              </a:rPr>
              <a:t> </a:t>
            </a:r>
            <a:r>
              <a:rPr lang="en-US" altLang="zh-CN" dirty="0" smtClean="0">
                <a:solidFill>
                  <a:srgbClr val="FFFF00"/>
                </a:solidFill>
                <a:cs typeface="Arial" charset="0"/>
              </a:rPr>
              <a:t>JAMA,</a:t>
            </a:r>
            <a:r>
              <a:rPr lang="zh-CN" altLang="en-US" dirty="0" smtClean="0">
                <a:solidFill>
                  <a:srgbClr val="FFFF00"/>
                </a:solidFill>
                <a:cs typeface="Arial" charset="0"/>
              </a:rPr>
              <a:t> </a:t>
            </a:r>
            <a:r>
              <a:rPr lang="en-US" altLang="zh-CN" dirty="0" smtClean="0">
                <a:solidFill>
                  <a:srgbClr val="FFFF00"/>
                </a:solidFill>
                <a:cs typeface="Arial" charset="0"/>
              </a:rPr>
              <a:t>1993</a:t>
            </a:r>
            <a:r>
              <a:rPr lang="zh-CN" altLang="en-US" dirty="0" smtClean="0">
                <a:solidFill>
                  <a:srgbClr val="FFFF00"/>
                </a:solidFill>
                <a:cs typeface="Arial" charset="0"/>
              </a:rPr>
              <a:t> </a:t>
            </a:r>
            <a:endParaRPr lang="en-US" dirty="0">
              <a:solidFill>
                <a:srgbClr val="FFFF00"/>
              </a:solidFill>
              <a:cs typeface="Arial" charset="0"/>
            </a:endParaRPr>
          </a:p>
        </p:txBody>
      </p:sp>
    </p:spTree>
    <p:extLst>
      <p:ext uri="{BB962C8B-B14F-4D97-AF65-F5344CB8AC3E}">
        <p14:creationId xmlns:p14="http://schemas.microsoft.com/office/powerpoint/2010/main" val="86024822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89"/>
            <a:ext cx="7772400" cy="1143000"/>
          </a:xfrm>
        </p:spPr>
        <p:txBody>
          <a:bodyPr/>
          <a:lstStyle/>
          <a:p>
            <a:r>
              <a:rPr lang="en-US" dirty="0" smtClean="0"/>
              <a:t>Ethnicity</a:t>
            </a:r>
            <a:r>
              <a:rPr lang="zh-CN" altLang="en-US" dirty="0" smtClean="0"/>
              <a:t> </a:t>
            </a:r>
            <a:r>
              <a:rPr lang="en-US" altLang="zh-CN" dirty="0" smtClean="0"/>
              <a:t>and</a:t>
            </a:r>
            <a:r>
              <a:rPr lang="zh-CN" altLang="en-US" dirty="0" smtClean="0"/>
              <a:t> </a:t>
            </a:r>
            <a:r>
              <a:rPr lang="en-US" altLang="zh-CN" dirty="0" smtClean="0"/>
              <a:t>Pain</a:t>
            </a:r>
            <a:r>
              <a:rPr lang="zh-CN" altLang="en-US" dirty="0" smtClean="0"/>
              <a:t> </a:t>
            </a:r>
            <a:r>
              <a:rPr lang="en-US" altLang="zh-CN" dirty="0" smtClean="0"/>
              <a:t>Medicine</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854676128"/>
              </p:ext>
            </p:extLst>
          </p:nvPr>
        </p:nvGraphicFramePr>
        <p:xfrm>
          <a:off x="228600" y="1295400"/>
          <a:ext cx="87630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Line 4"/>
          <p:cNvSpPr>
            <a:spLocks noChangeShapeType="1"/>
          </p:cNvSpPr>
          <p:nvPr/>
        </p:nvSpPr>
        <p:spPr bwMode="auto">
          <a:xfrm>
            <a:off x="457200" y="1066800"/>
            <a:ext cx="8229600" cy="0"/>
          </a:xfrm>
          <a:prstGeom prst="line">
            <a:avLst/>
          </a:prstGeom>
          <a:noFill/>
          <a:ln w="19050">
            <a:solidFill>
              <a:srgbClr val="FFFF00"/>
            </a:solidFill>
            <a:round/>
            <a:headEnd/>
            <a:tailEnd/>
          </a:ln>
        </p:spPr>
        <p:txBody>
          <a:bodyPr/>
          <a:lstStyle/>
          <a:p>
            <a:pPr algn="l" eaLnBrk="1" hangingPunct="1"/>
            <a:endParaRPr lang="en-US" sz="2400" b="1" dirty="0">
              <a:solidFill>
                <a:srgbClr val="FFFF00"/>
              </a:solidFill>
              <a:latin typeface="Times New Roman"/>
              <a:cs typeface="Arial" charset="0"/>
            </a:endParaRPr>
          </a:p>
        </p:txBody>
      </p:sp>
      <p:sp>
        <p:nvSpPr>
          <p:cNvPr id="6" name="Line 4"/>
          <p:cNvSpPr>
            <a:spLocks noChangeShapeType="1"/>
          </p:cNvSpPr>
          <p:nvPr/>
        </p:nvSpPr>
        <p:spPr bwMode="auto">
          <a:xfrm>
            <a:off x="457200" y="6172200"/>
            <a:ext cx="8229600" cy="0"/>
          </a:xfrm>
          <a:prstGeom prst="line">
            <a:avLst/>
          </a:prstGeom>
          <a:noFill/>
          <a:ln w="19050">
            <a:solidFill>
              <a:srgbClr val="FFFF00"/>
            </a:solidFill>
            <a:round/>
            <a:headEnd/>
            <a:tailEnd/>
          </a:ln>
        </p:spPr>
        <p:txBody>
          <a:bodyPr/>
          <a:lstStyle/>
          <a:p>
            <a:pPr algn="l" eaLnBrk="1" hangingPunct="1"/>
            <a:endParaRPr lang="en-US" sz="2400" b="1" dirty="0">
              <a:solidFill>
                <a:srgbClr val="FFFF00"/>
              </a:solidFill>
              <a:latin typeface="Times New Roman"/>
              <a:cs typeface="Arial" charset="0"/>
            </a:endParaRPr>
          </a:p>
        </p:txBody>
      </p:sp>
      <p:sp>
        <p:nvSpPr>
          <p:cNvPr id="7" name="Rectangle 6"/>
          <p:cNvSpPr/>
          <p:nvPr/>
        </p:nvSpPr>
        <p:spPr>
          <a:xfrm>
            <a:off x="457200" y="6211669"/>
            <a:ext cx="8305800" cy="369332"/>
          </a:xfrm>
          <a:prstGeom prst="rect">
            <a:avLst/>
          </a:prstGeom>
        </p:spPr>
        <p:txBody>
          <a:bodyPr wrap="square">
            <a:spAutoFit/>
          </a:bodyPr>
          <a:lstStyle/>
          <a:p>
            <a:pPr algn="l">
              <a:spcBef>
                <a:spcPct val="50000"/>
              </a:spcBef>
            </a:pPr>
            <a:r>
              <a:rPr lang="en-US" dirty="0" smtClean="0">
                <a:solidFill>
                  <a:srgbClr val="FFFF00"/>
                </a:solidFill>
                <a:latin typeface="Times New Roman"/>
                <a:cs typeface="Arial" charset="0"/>
              </a:rPr>
              <a:t>Todd</a:t>
            </a:r>
            <a:r>
              <a:rPr lang="zh-CN" altLang="en-US" dirty="0" smtClean="0">
                <a:solidFill>
                  <a:srgbClr val="FFFF00"/>
                </a:solidFill>
                <a:latin typeface="Times New Roman"/>
                <a:cs typeface="Arial" charset="0"/>
              </a:rPr>
              <a:t> </a:t>
            </a:r>
            <a:r>
              <a:rPr lang="en-US" altLang="zh-CN" dirty="0" smtClean="0">
                <a:solidFill>
                  <a:srgbClr val="FFFF00"/>
                </a:solidFill>
                <a:latin typeface="Times New Roman"/>
                <a:cs typeface="Arial" charset="0"/>
              </a:rPr>
              <a:t>et</a:t>
            </a:r>
            <a:r>
              <a:rPr lang="zh-CN" altLang="en-US" dirty="0" smtClean="0">
                <a:solidFill>
                  <a:srgbClr val="FFFF00"/>
                </a:solidFill>
                <a:latin typeface="Times New Roman"/>
                <a:cs typeface="Arial" charset="0"/>
              </a:rPr>
              <a:t> </a:t>
            </a:r>
            <a:r>
              <a:rPr lang="en-US" altLang="zh-CN" dirty="0" smtClean="0">
                <a:solidFill>
                  <a:srgbClr val="FFFF00"/>
                </a:solidFill>
                <a:latin typeface="Times New Roman"/>
                <a:cs typeface="Arial" charset="0"/>
              </a:rPr>
              <a:t>al.,</a:t>
            </a:r>
            <a:r>
              <a:rPr lang="zh-CN" altLang="en-US" dirty="0" smtClean="0">
                <a:solidFill>
                  <a:srgbClr val="FFFF00"/>
                </a:solidFill>
                <a:latin typeface="Times New Roman"/>
                <a:cs typeface="Arial" charset="0"/>
              </a:rPr>
              <a:t> </a:t>
            </a:r>
            <a:r>
              <a:rPr lang="en-US" altLang="zh-CN" dirty="0" smtClean="0">
                <a:solidFill>
                  <a:srgbClr val="FFFF00"/>
                </a:solidFill>
                <a:latin typeface="Times New Roman"/>
                <a:cs typeface="Arial" charset="0"/>
              </a:rPr>
              <a:t>Ann</a:t>
            </a:r>
            <a:r>
              <a:rPr lang="zh-CN" altLang="en-US" dirty="0" smtClean="0">
                <a:solidFill>
                  <a:srgbClr val="FFFF00"/>
                </a:solidFill>
                <a:latin typeface="Times New Roman"/>
                <a:cs typeface="Arial" charset="0"/>
              </a:rPr>
              <a:t> </a:t>
            </a:r>
            <a:r>
              <a:rPr lang="en-US" altLang="zh-CN" dirty="0" err="1" smtClean="0">
                <a:solidFill>
                  <a:srgbClr val="FFFF00"/>
                </a:solidFill>
                <a:latin typeface="Times New Roman"/>
                <a:cs typeface="Arial" charset="0"/>
              </a:rPr>
              <a:t>Emerg</a:t>
            </a:r>
            <a:r>
              <a:rPr lang="zh-CN" altLang="en-US" dirty="0" smtClean="0">
                <a:solidFill>
                  <a:srgbClr val="FFFF00"/>
                </a:solidFill>
                <a:latin typeface="Times New Roman"/>
                <a:cs typeface="Arial" charset="0"/>
              </a:rPr>
              <a:t> </a:t>
            </a:r>
            <a:r>
              <a:rPr lang="en-US" altLang="zh-CN" dirty="0" smtClean="0">
                <a:solidFill>
                  <a:srgbClr val="FFFF00"/>
                </a:solidFill>
                <a:latin typeface="Times New Roman"/>
                <a:cs typeface="Arial" charset="0"/>
              </a:rPr>
              <a:t>Med,</a:t>
            </a:r>
            <a:r>
              <a:rPr lang="zh-CN" altLang="en-US" dirty="0" smtClean="0">
                <a:solidFill>
                  <a:srgbClr val="FFFF00"/>
                </a:solidFill>
                <a:latin typeface="Times New Roman"/>
                <a:cs typeface="Arial" charset="0"/>
              </a:rPr>
              <a:t> </a:t>
            </a:r>
            <a:r>
              <a:rPr lang="en-US" altLang="zh-CN" dirty="0" smtClean="0">
                <a:solidFill>
                  <a:srgbClr val="FFFF00"/>
                </a:solidFill>
                <a:latin typeface="Times New Roman"/>
                <a:cs typeface="Arial" charset="0"/>
              </a:rPr>
              <a:t>2000</a:t>
            </a:r>
            <a:endParaRPr lang="en-US" dirty="0">
              <a:solidFill>
                <a:srgbClr val="FFFF00"/>
              </a:solidFill>
              <a:latin typeface="Times New Roman"/>
              <a:cs typeface="Arial" charset="0"/>
            </a:endParaRPr>
          </a:p>
        </p:txBody>
      </p:sp>
    </p:spTree>
    <p:extLst>
      <p:ext uri="{BB962C8B-B14F-4D97-AF65-F5344CB8AC3E}">
        <p14:creationId xmlns:p14="http://schemas.microsoft.com/office/powerpoint/2010/main" val="26992237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dirty="0"/>
              <a:t>Why Race Still Matters</a:t>
            </a:r>
            <a:r>
              <a:rPr lang="en-US" altLang="en-US" b="1" dirty="0"/>
              <a:t/>
            </a:r>
            <a:br>
              <a:rPr lang="en-US" altLang="en-US" b="1" dirty="0"/>
            </a:br>
            <a:r>
              <a:rPr lang="en-US" dirty="0" smtClean="0"/>
              <a:t>	</a:t>
            </a:r>
          </a:p>
        </p:txBody>
      </p:sp>
      <p:sp>
        <p:nvSpPr>
          <p:cNvPr id="46083" name="Rectangle 3"/>
          <p:cNvSpPr>
            <a:spLocks noGrp="1" noChangeArrowheads="1"/>
          </p:cNvSpPr>
          <p:nvPr>
            <p:ph idx="1"/>
          </p:nvPr>
        </p:nvSpPr>
        <p:spPr/>
        <p:txBody>
          <a:bodyPr/>
          <a:lstStyle/>
          <a:p>
            <a:pPr marL="911225" indent="-571500" eaLnBrk="1" hangingPunct="1"/>
            <a:r>
              <a:rPr lang="en-US" sz="4000" dirty="0" smtClean="0">
                <a:solidFill>
                  <a:srgbClr val="FFFF00"/>
                </a:solidFill>
              </a:rPr>
              <a:t>Cultural Racism Matters</a:t>
            </a:r>
          </a:p>
          <a:p>
            <a:pPr marL="911225" indent="-571500" eaLnBrk="1" hangingPunct="1"/>
            <a:r>
              <a:rPr lang="en-US" sz="4000" dirty="0" smtClean="0">
                <a:solidFill>
                  <a:srgbClr val="FFFF00"/>
                </a:solidFill>
              </a:rPr>
              <a:t>It is deeply embedded in our culture</a:t>
            </a:r>
            <a:endParaRPr lang="en-US" sz="4000" dirty="0" smtClean="0"/>
          </a:p>
        </p:txBody>
      </p:sp>
    </p:spTree>
    <p:extLst>
      <p:ext uri="{BB962C8B-B14F-4D97-AF65-F5344CB8AC3E}">
        <p14:creationId xmlns:p14="http://schemas.microsoft.com/office/powerpoint/2010/main" val="2479462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09600" y="152400"/>
            <a:ext cx="7772400" cy="838200"/>
          </a:xfrm>
        </p:spPr>
        <p:txBody>
          <a:bodyPr/>
          <a:lstStyle/>
          <a:p>
            <a:pPr eaLnBrk="1" hangingPunct="1"/>
            <a:r>
              <a:rPr lang="en-US" sz="3600" b="1" dirty="0" smtClean="0"/>
              <a:t>Stereotypes in Our Culture</a:t>
            </a:r>
            <a:endParaRPr lang="en-US" sz="3200" b="1" dirty="0" smtClean="0"/>
          </a:p>
        </p:txBody>
      </p:sp>
      <p:sp>
        <p:nvSpPr>
          <p:cNvPr id="148484" name="Line 4"/>
          <p:cNvSpPr>
            <a:spLocks noChangeShapeType="1"/>
          </p:cNvSpPr>
          <p:nvPr/>
        </p:nvSpPr>
        <p:spPr bwMode="auto">
          <a:xfrm>
            <a:off x="685800" y="990600"/>
            <a:ext cx="7620000" cy="0"/>
          </a:xfrm>
          <a:prstGeom prst="line">
            <a:avLst/>
          </a:prstGeom>
          <a:noFill/>
          <a:ln w="28575">
            <a:solidFill>
              <a:schemeClr val="tx1"/>
            </a:solidFill>
            <a:round/>
            <a:headEnd/>
            <a:tailEnd/>
          </a:ln>
        </p:spPr>
        <p:txBody>
          <a:bodyPr/>
          <a:lstStyle/>
          <a:p>
            <a:pPr algn="l" eaLnBrk="1" hangingPunct="1"/>
            <a:endParaRPr lang="en-US" dirty="0">
              <a:solidFill>
                <a:srgbClr val="FFFF00"/>
              </a:solidFill>
            </a:endParaRPr>
          </a:p>
        </p:txBody>
      </p:sp>
      <p:sp>
        <p:nvSpPr>
          <p:cNvPr id="148485" name="Line 5"/>
          <p:cNvSpPr>
            <a:spLocks noChangeShapeType="1"/>
          </p:cNvSpPr>
          <p:nvPr/>
        </p:nvSpPr>
        <p:spPr bwMode="auto">
          <a:xfrm>
            <a:off x="762000" y="6477000"/>
            <a:ext cx="7620000" cy="0"/>
          </a:xfrm>
          <a:prstGeom prst="line">
            <a:avLst/>
          </a:prstGeom>
          <a:noFill/>
          <a:ln w="28575">
            <a:solidFill>
              <a:schemeClr val="tx1"/>
            </a:solidFill>
            <a:round/>
            <a:headEnd/>
            <a:tailEnd/>
          </a:ln>
        </p:spPr>
        <p:txBody>
          <a:bodyPr/>
          <a:lstStyle/>
          <a:p>
            <a:pPr algn="l" eaLnBrk="1" hangingPunct="1"/>
            <a:endParaRPr lang="en-US" dirty="0">
              <a:solidFill>
                <a:srgbClr val="FFFF00"/>
              </a:solidFill>
            </a:endParaRPr>
          </a:p>
        </p:txBody>
      </p:sp>
      <p:sp>
        <p:nvSpPr>
          <p:cNvPr id="10" name="TextBox 9"/>
          <p:cNvSpPr txBox="1"/>
          <p:nvPr/>
        </p:nvSpPr>
        <p:spPr>
          <a:xfrm>
            <a:off x="742950" y="6488668"/>
            <a:ext cx="5200650" cy="369332"/>
          </a:xfrm>
          <a:prstGeom prst="rect">
            <a:avLst/>
          </a:prstGeom>
          <a:noFill/>
        </p:spPr>
        <p:txBody>
          <a:bodyPr wrap="square" rtlCol="0">
            <a:spAutoFit/>
          </a:bodyPr>
          <a:lstStyle/>
          <a:p>
            <a:pPr algn="l" eaLnBrk="1" hangingPunct="1"/>
            <a:r>
              <a:rPr lang="en-US" dirty="0" smtClean="0">
                <a:solidFill>
                  <a:srgbClr val="FFFF00"/>
                </a:solidFill>
              </a:rPr>
              <a:t>Verhaeghen et al. British J Psychology, 2011</a:t>
            </a:r>
            <a:endParaRPr lang="en-GB" dirty="0">
              <a:solidFill>
                <a:srgbClr val="FFFF00"/>
              </a:solidFill>
            </a:endParaRPr>
          </a:p>
        </p:txBody>
      </p:sp>
      <p:sp>
        <p:nvSpPr>
          <p:cNvPr id="11" name="Content Placeholder 2"/>
          <p:cNvSpPr txBox="1">
            <a:spLocks/>
          </p:cNvSpPr>
          <p:nvPr/>
        </p:nvSpPr>
        <p:spPr bwMode="auto">
          <a:xfrm>
            <a:off x="381000" y="990600"/>
            <a:ext cx="84582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3000" dirty="0" smtClean="0">
                <a:solidFill>
                  <a:srgbClr val="FFFF00"/>
                </a:solidFill>
                <a:latin typeface="Times New Roman"/>
              </a:rPr>
              <a:t>BEAGLE (</a:t>
            </a:r>
            <a:r>
              <a:rPr lang="en-US" sz="2400" dirty="0" smtClean="0">
                <a:solidFill>
                  <a:srgbClr val="FFFF00"/>
                </a:solidFill>
                <a:latin typeface="Times New Roman"/>
              </a:rPr>
              <a:t>Bound Encoding of the Aggregate Language Environment</a:t>
            </a:r>
            <a:r>
              <a:rPr lang="en-US" sz="3000" dirty="0" smtClean="0">
                <a:solidFill>
                  <a:srgbClr val="FFFF00"/>
                </a:solidFill>
                <a:latin typeface="Times New Roman"/>
              </a:rPr>
              <a:t>) Project contains about 10 million words from a sample of books, newspapers, magazine articles, etc.</a:t>
            </a:r>
          </a:p>
          <a:p>
            <a:r>
              <a:rPr lang="en-US" sz="3000" dirty="0" smtClean="0">
                <a:solidFill>
                  <a:srgbClr val="FFFF00"/>
                </a:solidFill>
                <a:latin typeface="Times New Roman"/>
              </a:rPr>
              <a:t>A good representation of American culture</a:t>
            </a:r>
          </a:p>
          <a:p>
            <a:r>
              <a:rPr lang="en-US" sz="3000" dirty="0" smtClean="0">
                <a:solidFill>
                  <a:srgbClr val="FFFF00"/>
                </a:solidFill>
                <a:latin typeface="Times New Roman"/>
              </a:rPr>
              <a:t>Equivalent to what the average college-level student has read in her lifetime</a:t>
            </a:r>
          </a:p>
          <a:p>
            <a:r>
              <a:rPr lang="en-US" sz="3000" dirty="0" smtClean="0">
                <a:solidFill>
                  <a:srgbClr val="FFFF00"/>
                </a:solidFill>
                <a:latin typeface="Times New Roman"/>
              </a:rPr>
              <a:t>Statistically analyzed the associative strength between pairs of words</a:t>
            </a:r>
          </a:p>
          <a:p>
            <a:r>
              <a:rPr lang="en-US" sz="3000" dirty="0" smtClean="0">
                <a:solidFill>
                  <a:srgbClr val="FFFF00"/>
                </a:solidFill>
                <a:latin typeface="Times New Roman"/>
              </a:rPr>
              <a:t>Provides estimate of how often Americans have seen or heard words paired over their lifetime </a:t>
            </a:r>
            <a:endParaRPr lang="en-GB" sz="3000" dirty="0">
              <a:solidFill>
                <a:srgbClr val="FFFF00"/>
              </a:solidFill>
              <a:latin typeface="Times New Roman"/>
            </a:endParaRPr>
          </a:p>
        </p:txBody>
      </p:sp>
    </p:spTree>
    <p:extLst>
      <p:ext uri="{BB962C8B-B14F-4D97-AF65-F5344CB8AC3E}">
        <p14:creationId xmlns:p14="http://schemas.microsoft.com/office/powerpoint/2010/main" val="378522337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09600" y="152400"/>
            <a:ext cx="7772400" cy="838200"/>
          </a:xfrm>
        </p:spPr>
        <p:txBody>
          <a:bodyPr/>
          <a:lstStyle/>
          <a:p>
            <a:pPr eaLnBrk="1" hangingPunct="1"/>
            <a:r>
              <a:rPr lang="en-US" sz="3600" b="1" dirty="0" smtClean="0"/>
              <a:t>Stereotypes in Our Culture</a:t>
            </a:r>
            <a:endParaRPr lang="en-US" sz="3200" b="1" dirty="0" smtClean="0"/>
          </a:p>
        </p:txBody>
      </p:sp>
      <p:sp>
        <p:nvSpPr>
          <p:cNvPr id="148484" name="Line 4"/>
          <p:cNvSpPr>
            <a:spLocks noChangeShapeType="1"/>
          </p:cNvSpPr>
          <p:nvPr/>
        </p:nvSpPr>
        <p:spPr bwMode="auto">
          <a:xfrm>
            <a:off x="685800" y="990600"/>
            <a:ext cx="7620000" cy="0"/>
          </a:xfrm>
          <a:prstGeom prst="line">
            <a:avLst/>
          </a:prstGeom>
          <a:noFill/>
          <a:ln w="28575">
            <a:solidFill>
              <a:schemeClr val="tx1"/>
            </a:solidFill>
            <a:round/>
            <a:headEnd/>
            <a:tailEnd/>
          </a:ln>
        </p:spPr>
        <p:txBody>
          <a:bodyPr/>
          <a:lstStyle/>
          <a:p>
            <a:pPr algn="l" eaLnBrk="1" hangingPunct="1"/>
            <a:endParaRPr lang="en-US" dirty="0">
              <a:solidFill>
                <a:srgbClr val="FFFF00"/>
              </a:solidFill>
            </a:endParaRPr>
          </a:p>
        </p:txBody>
      </p:sp>
      <p:sp>
        <p:nvSpPr>
          <p:cNvPr id="148485" name="Line 5"/>
          <p:cNvSpPr>
            <a:spLocks noChangeShapeType="1"/>
          </p:cNvSpPr>
          <p:nvPr/>
        </p:nvSpPr>
        <p:spPr bwMode="auto">
          <a:xfrm>
            <a:off x="762000" y="6477000"/>
            <a:ext cx="7620000" cy="0"/>
          </a:xfrm>
          <a:prstGeom prst="line">
            <a:avLst/>
          </a:prstGeom>
          <a:noFill/>
          <a:ln w="28575">
            <a:solidFill>
              <a:schemeClr val="tx1"/>
            </a:solidFill>
            <a:round/>
            <a:headEnd/>
            <a:tailEnd/>
          </a:ln>
        </p:spPr>
        <p:txBody>
          <a:bodyPr/>
          <a:lstStyle/>
          <a:p>
            <a:pPr algn="l" eaLnBrk="1" hangingPunct="1"/>
            <a:endParaRPr lang="en-US" dirty="0">
              <a:solidFill>
                <a:srgbClr val="FFFF00"/>
              </a:solidFill>
            </a:endParaRPr>
          </a:p>
        </p:txBody>
      </p:sp>
      <p:sp>
        <p:nvSpPr>
          <p:cNvPr id="10" name="TextBox 9"/>
          <p:cNvSpPr txBox="1"/>
          <p:nvPr/>
        </p:nvSpPr>
        <p:spPr>
          <a:xfrm>
            <a:off x="742950" y="6488668"/>
            <a:ext cx="5200650" cy="369332"/>
          </a:xfrm>
          <a:prstGeom prst="rect">
            <a:avLst/>
          </a:prstGeom>
          <a:noFill/>
        </p:spPr>
        <p:txBody>
          <a:bodyPr wrap="square" rtlCol="0">
            <a:spAutoFit/>
          </a:bodyPr>
          <a:lstStyle/>
          <a:p>
            <a:pPr algn="l" eaLnBrk="1" hangingPunct="1"/>
            <a:r>
              <a:rPr lang="en-US" dirty="0" smtClean="0">
                <a:solidFill>
                  <a:srgbClr val="FFFF00"/>
                </a:solidFill>
              </a:rPr>
              <a:t>Verhaeghen et al. British J Psychology, 2011</a:t>
            </a:r>
            <a:endParaRPr lang="en-GB" dirty="0">
              <a:solidFill>
                <a:srgbClr val="FFFF00"/>
              </a:solidFill>
            </a:endParaRPr>
          </a:p>
        </p:txBody>
      </p:sp>
      <p:sp>
        <p:nvSpPr>
          <p:cNvPr id="11" name="Content Placeholder 2"/>
          <p:cNvSpPr txBox="1">
            <a:spLocks/>
          </p:cNvSpPr>
          <p:nvPr/>
        </p:nvSpPr>
        <p:spPr bwMode="auto">
          <a:xfrm>
            <a:off x="457200" y="990600"/>
            <a:ext cx="3886200"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dirty="0" smtClean="0">
                <a:solidFill>
                  <a:srgbClr val="FFFF00"/>
                </a:solidFill>
                <a:latin typeface="Times New Roman"/>
              </a:rPr>
              <a:t>BLACK   poor           .64</a:t>
            </a:r>
          </a:p>
          <a:p>
            <a:pPr marL="0" indent="0">
              <a:buFontTx/>
              <a:buNone/>
            </a:pPr>
            <a:r>
              <a:rPr lang="en-US" sz="2800" dirty="0">
                <a:solidFill>
                  <a:srgbClr val="FFFF00"/>
                </a:solidFill>
                <a:latin typeface="Times New Roman"/>
              </a:rPr>
              <a:t>BLACK   </a:t>
            </a:r>
            <a:r>
              <a:rPr lang="en-US" sz="2800" dirty="0" smtClean="0">
                <a:solidFill>
                  <a:srgbClr val="FFFF00"/>
                </a:solidFill>
                <a:latin typeface="Times New Roman"/>
              </a:rPr>
              <a:t>violent       .43</a:t>
            </a:r>
            <a:endParaRPr lang="en-GB" sz="2800" dirty="0">
              <a:solidFill>
                <a:srgbClr val="FFFF00"/>
              </a:solidFill>
              <a:latin typeface="Times New Roman"/>
            </a:endParaRPr>
          </a:p>
          <a:p>
            <a:pPr marL="0" indent="0">
              <a:buFontTx/>
              <a:buNone/>
            </a:pPr>
            <a:r>
              <a:rPr lang="en-US" sz="2800" dirty="0">
                <a:solidFill>
                  <a:srgbClr val="FFFF00"/>
                </a:solidFill>
                <a:latin typeface="Times New Roman"/>
              </a:rPr>
              <a:t>BLACK   </a:t>
            </a:r>
            <a:r>
              <a:rPr lang="en-US" sz="2800" dirty="0" smtClean="0">
                <a:solidFill>
                  <a:srgbClr val="FFFF00"/>
                </a:solidFill>
                <a:latin typeface="Times New Roman"/>
              </a:rPr>
              <a:t>religious    .42</a:t>
            </a:r>
            <a:endParaRPr lang="en-GB" sz="2800" dirty="0">
              <a:solidFill>
                <a:srgbClr val="FFFF00"/>
              </a:solidFill>
              <a:latin typeface="Times New Roman"/>
            </a:endParaRPr>
          </a:p>
          <a:p>
            <a:pPr marL="0" indent="0">
              <a:buFontTx/>
              <a:buNone/>
            </a:pPr>
            <a:r>
              <a:rPr lang="en-US" sz="2800" dirty="0">
                <a:solidFill>
                  <a:srgbClr val="FFFF00"/>
                </a:solidFill>
                <a:latin typeface="Times New Roman"/>
              </a:rPr>
              <a:t>BLACK   </a:t>
            </a:r>
            <a:r>
              <a:rPr lang="en-US" sz="2800" dirty="0" smtClean="0">
                <a:solidFill>
                  <a:srgbClr val="FFFF00"/>
                </a:solidFill>
                <a:latin typeface="Times New Roman"/>
              </a:rPr>
              <a:t>lazy           .40</a:t>
            </a:r>
            <a:endParaRPr lang="en-GB" sz="2800" dirty="0">
              <a:solidFill>
                <a:srgbClr val="FFFF00"/>
              </a:solidFill>
              <a:latin typeface="Times New Roman"/>
            </a:endParaRPr>
          </a:p>
          <a:p>
            <a:pPr marL="0" indent="0">
              <a:buFontTx/>
              <a:buNone/>
            </a:pPr>
            <a:r>
              <a:rPr lang="en-US" sz="2800" dirty="0" smtClean="0">
                <a:solidFill>
                  <a:srgbClr val="FFFF00"/>
                </a:solidFill>
                <a:latin typeface="Times New Roman"/>
              </a:rPr>
              <a:t>BLACK   cheerful     .40</a:t>
            </a:r>
            <a:endParaRPr lang="en-GB" sz="2800" dirty="0">
              <a:solidFill>
                <a:srgbClr val="FFFF00"/>
              </a:solidFill>
              <a:latin typeface="Times New Roman"/>
            </a:endParaRPr>
          </a:p>
          <a:p>
            <a:pPr marL="0" indent="0">
              <a:buFontTx/>
              <a:buNone/>
            </a:pPr>
            <a:r>
              <a:rPr lang="en-US" sz="2800" dirty="0">
                <a:solidFill>
                  <a:srgbClr val="FFFF00"/>
                </a:solidFill>
                <a:latin typeface="Times New Roman"/>
              </a:rPr>
              <a:t>BLACK   </a:t>
            </a:r>
            <a:r>
              <a:rPr lang="en-US" sz="2800" dirty="0" smtClean="0">
                <a:solidFill>
                  <a:srgbClr val="FFFF00"/>
                </a:solidFill>
                <a:latin typeface="Times New Roman"/>
              </a:rPr>
              <a:t>dangerous  .33</a:t>
            </a:r>
            <a:endParaRPr lang="en-GB" sz="2800" dirty="0">
              <a:solidFill>
                <a:srgbClr val="FFFF00"/>
              </a:solidFill>
              <a:latin typeface="Times New Roman"/>
            </a:endParaRPr>
          </a:p>
          <a:p>
            <a:pPr marL="0" indent="0">
              <a:buFontTx/>
              <a:buNone/>
            </a:pPr>
            <a:endParaRPr lang="en-US" sz="3000" dirty="0" smtClean="0">
              <a:solidFill>
                <a:srgbClr val="FFFF00"/>
              </a:solidFill>
              <a:latin typeface="Times New Roman"/>
            </a:endParaRPr>
          </a:p>
        </p:txBody>
      </p:sp>
      <p:sp>
        <p:nvSpPr>
          <p:cNvPr id="8" name="Content Placeholder 2"/>
          <p:cNvSpPr txBox="1">
            <a:spLocks/>
          </p:cNvSpPr>
          <p:nvPr/>
        </p:nvSpPr>
        <p:spPr bwMode="auto">
          <a:xfrm>
            <a:off x="381000" y="4267200"/>
            <a:ext cx="3886200"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dirty="0" smtClean="0">
                <a:solidFill>
                  <a:srgbClr val="FFFF00"/>
                </a:solidFill>
                <a:latin typeface="Times New Roman"/>
              </a:rPr>
              <a:t>FEMALE   distant     .37</a:t>
            </a:r>
          </a:p>
          <a:p>
            <a:pPr marL="0" indent="0">
              <a:buFontTx/>
              <a:buNone/>
            </a:pPr>
            <a:r>
              <a:rPr lang="en-US" sz="2800" dirty="0" smtClean="0">
                <a:solidFill>
                  <a:srgbClr val="FFFF00"/>
                </a:solidFill>
                <a:latin typeface="Times New Roman"/>
              </a:rPr>
              <a:t>FEMALE   warm       .35</a:t>
            </a:r>
          </a:p>
          <a:p>
            <a:pPr marL="0" indent="0">
              <a:buFontTx/>
              <a:buNone/>
            </a:pPr>
            <a:r>
              <a:rPr lang="en-US" sz="2800" dirty="0" smtClean="0">
                <a:solidFill>
                  <a:srgbClr val="FFFF00"/>
                </a:solidFill>
                <a:latin typeface="Times New Roman"/>
              </a:rPr>
              <a:t>FEMALE   gentle      .34</a:t>
            </a:r>
          </a:p>
          <a:p>
            <a:pPr marL="0" indent="0">
              <a:buFontTx/>
              <a:buNone/>
            </a:pPr>
            <a:r>
              <a:rPr lang="en-US" sz="2800" dirty="0" smtClean="0">
                <a:solidFill>
                  <a:srgbClr val="FFFF00"/>
                </a:solidFill>
                <a:latin typeface="Times New Roman"/>
              </a:rPr>
              <a:t>FEMALE   passive    .34</a:t>
            </a:r>
            <a:endParaRPr lang="en-GB" sz="2800" dirty="0">
              <a:solidFill>
                <a:srgbClr val="FFFF00"/>
              </a:solidFill>
              <a:latin typeface="Times New Roman"/>
            </a:endParaRPr>
          </a:p>
        </p:txBody>
      </p:sp>
      <p:sp>
        <p:nvSpPr>
          <p:cNvPr id="12" name="Content Placeholder 2"/>
          <p:cNvSpPr txBox="1">
            <a:spLocks/>
          </p:cNvSpPr>
          <p:nvPr/>
        </p:nvSpPr>
        <p:spPr bwMode="auto">
          <a:xfrm>
            <a:off x="4572000" y="990600"/>
            <a:ext cx="4038600"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dirty="0" smtClean="0">
                <a:solidFill>
                  <a:srgbClr val="FFFF00"/>
                </a:solidFill>
                <a:latin typeface="Times New Roman"/>
              </a:rPr>
              <a:t>WHITE   wealthy         .48</a:t>
            </a:r>
          </a:p>
          <a:p>
            <a:pPr marL="0" indent="0">
              <a:buFontTx/>
              <a:buNone/>
            </a:pPr>
            <a:r>
              <a:rPr lang="en-US" sz="2800" dirty="0" smtClean="0">
                <a:solidFill>
                  <a:srgbClr val="FFFF00"/>
                </a:solidFill>
                <a:latin typeface="Times New Roman"/>
              </a:rPr>
              <a:t>WHITE   progressive   .41</a:t>
            </a:r>
            <a:endParaRPr lang="en-GB" sz="2800" dirty="0">
              <a:solidFill>
                <a:srgbClr val="FFFF00"/>
              </a:solidFill>
              <a:latin typeface="Times New Roman"/>
            </a:endParaRPr>
          </a:p>
          <a:p>
            <a:pPr marL="0" indent="0">
              <a:buFontTx/>
              <a:buNone/>
            </a:pPr>
            <a:r>
              <a:rPr lang="en-US" sz="2800" dirty="0" smtClean="0">
                <a:solidFill>
                  <a:srgbClr val="FFFF00"/>
                </a:solidFill>
                <a:latin typeface="Times New Roman"/>
              </a:rPr>
              <a:t>WHITE   conventional .37</a:t>
            </a:r>
            <a:endParaRPr lang="en-GB" sz="2800" dirty="0">
              <a:solidFill>
                <a:srgbClr val="FFFF00"/>
              </a:solidFill>
              <a:latin typeface="Times New Roman"/>
            </a:endParaRPr>
          </a:p>
          <a:p>
            <a:pPr marL="0" indent="0">
              <a:buFontTx/>
              <a:buNone/>
            </a:pPr>
            <a:r>
              <a:rPr lang="en-US" sz="2800" dirty="0" smtClean="0">
                <a:solidFill>
                  <a:srgbClr val="FFFF00"/>
                </a:solidFill>
                <a:latin typeface="Times New Roman"/>
              </a:rPr>
              <a:t>WHITE   stubborn        .32</a:t>
            </a:r>
            <a:endParaRPr lang="en-GB" sz="2800" dirty="0">
              <a:solidFill>
                <a:srgbClr val="FFFF00"/>
              </a:solidFill>
              <a:latin typeface="Times New Roman"/>
            </a:endParaRPr>
          </a:p>
          <a:p>
            <a:pPr marL="0" indent="0">
              <a:buFontTx/>
              <a:buNone/>
            </a:pPr>
            <a:r>
              <a:rPr lang="en-US" sz="2800" dirty="0" smtClean="0">
                <a:solidFill>
                  <a:srgbClr val="FFFF00"/>
                </a:solidFill>
                <a:latin typeface="Times New Roman"/>
              </a:rPr>
              <a:t>WHITE   successful     .30</a:t>
            </a:r>
            <a:endParaRPr lang="en-GB" sz="2800" dirty="0">
              <a:solidFill>
                <a:srgbClr val="FFFF00"/>
              </a:solidFill>
              <a:latin typeface="Times New Roman"/>
            </a:endParaRPr>
          </a:p>
          <a:p>
            <a:pPr marL="0" indent="0">
              <a:buFontTx/>
              <a:buNone/>
            </a:pPr>
            <a:r>
              <a:rPr lang="en-US" sz="2800" dirty="0" smtClean="0">
                <a:solidFill>
                  <a:srgbClr val="FFFF00"/>
                </a:solidFill>
                <a:latin typeface="Times New Roman"/>
              </a:rPr>
              <a:t>WHITE   educated       .30</a:t>
            </a:r>
            <a:endParaRPr lang="en-GB" sz="2800" dirty="0">
              <a:solidFill>
                <a:srgbClr val="FFFF00"/>
              </a:solidFill>
              <a:latin typeface="Times New Roman"/>
            </a:endParaRPr>
          </a:p>
          <a:p>
            <a:pPr marL="0" indent="0">
              <a:buFontTx/>
              <a:buNone/>
            </a:pPr>
            <a:endParaRPr lang="en-US" sz="3000" dirty="0" smtClean="0">
              <a:solidFill>
                <a:srgbClr val="FFFF00"/>
              </a:solidFill>
              <a:latin typeface="Times New Roman"/>
            </a:endParaRPr>
          </a:p>
        </p:txBody>
      </p:sp>
      <p:sp>
        <p:nvSpPr>
          <p:cNvPr id="13" name="Content Placeholder 2"/>
          <p:cNvSpPr txBox="1">
            <a:spLocks/>
          </p:cNvSpPr>
          <p:nvPr/>
        </p:nvSpPr>
        <p:spPr bwMode="auto">
          <a:xfrm>
            <a:off x="4572000" y="4267200"/>
            <a:ext cx="4038600"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dirty="0" smtClean="0">
                <a:solidFill>
                  <a:srgbClr val="FFFF00"/>
                </a:solidFill>
                <a:latin typeface="Times New Roman"/>
              </a:rPr>
              <a:t>MALE    dominant       .46</a:t>
            </a:r>
          </a:p>
          <a:p>
            <a:pPr marL="0" indent="0">
              <a:buFontTx/>
              <a:buNone/>
            </a:pPr>
            <a:r>
              <a:rPr lang="en-US" sz="2800" dirty="0" smtClean="0">
                <a:solidFill>
                  <a:srgbClr val="FFFF00"/>
                </a:solidFill>
                <a:latin typeface="Times New Roman"/>
              </a:rPr>
              <a:t>MALE    leader            .31</a:t>
            </a:r>
          </a:p>
          <a:p>
            <a:pPr marL="0" indent="0">
              <a:buFontTx/>
              <a:buNone/>
            </a:pPr>
            <a:r>
              <a:rPr lang="en-US" sz="2800" dirty="0" smtClean="0">
                <a:solidFill>
                  <a:srgbClr val="FFFF00"/>
                </a:solidFill>
                <a:latin typeface="Times New Roman"/>
              </a:rPr>
              <a:t>MALE    logical           .31</a:t>
            </a:r>
          </a:p>
          <a:p>
            <a:pPr marL="0" indent="0">
              <a:buFontTx/>
              <a:buNone/>
            </a:pPr>
            <a:r>
              <a:rPr lang="en-US" sz="2800" dirty="0" smtClean="0">
                <a:solidFill>
                  <a:srgbClr val="FFFF00"/>
                </a:solidFill>
                <a:latin typeface="Times New Roman"/>
              </a:rPr>
              <a:t>MALE    strong            .31</a:t>
            </a:r>
            <a:endParaRPr lang="en-GB" sz="2800" dirty="0">
              <a:solidFill>
                <a:srgbClr val="FFFF00"/>
              </a:solidFill>
              <a:latin typeface="Times New Roman"/>
            </a:endParaRPr>
          </a:p>
        </p:txBody>
      </p:sp>
    </p:spTree>
    <p:extLst>
      <p:ext uri="{BB962C8B-B14F-4D97-AF65-F5344CB8AC3E}">
        <p14:creationId xmlns:p14="http://schemas.microsoft.com/office/powerpoint/2010/main" val="631349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609600" y="152400"/>
            <a:ext cx="7772400" cy="838200"/>
          </a:xfrm>
        </p:spPr>
        <p:txBody>
          <a:bodyPr/>
          <a:lstStyle/>
          <a:p>
            <a:pPr eaLnBrk="1" hangingPunct="1"/>
            <a:r>
              <a:rPr lang="en-US" sz="3600" b="1">
                <a:latin typeface="Times New Roman" charset="0"/>
              </a:rPr>
              <a:t>Stereotypes in Our Culture</a:t>
            </a:r>
            <a:endParaRPr lang="en-US" sz="3200" b="1">
              <a:latin typeface="Times New Roman" charset="0"/>
            </a:endParaRPr>
          </a:p>
        </p:txBody>
      </p:sp>
      <p:sp>
        <p:nvSpPr>
          <p:cNvPr id="207875" name="Line 4"/>
          <p:cNvSpPr>
            <a:spLocks noChangeShapeType="1"/>
          </p:cNvSpPr>
          <p:nvPr/>
        </p:nvSpPr>
        <p:spPr bwMode="auto">
          <a:xfrm>
            <a:off x="685800" y="990600"/>
            <a:ext cx="7620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l" eaLnBrk="1" hangingPunct="1">
              <a:spcBef>
                <a:spcPct val="20000"/>
              </a:spcBef>
            </a:pPr>
            <a:endParaRPr lang="en-US" sz="2400" b="1" smtClean="0">
              <a:solidFill>
                <a:srgbClr val="FFFF00"/>
              </a:solidFill>
              <a:latin typeface="Times New Roman" charset="0"/>
              <a:ea typeface="ＭＳ Ｐゴシック" charset="0"/>
            </a:endParaRPr>
          </a:p>
        </p:txBody>
      </p:sp>
      <p:sp>
        <p:nvSpPr>
          <p:cNvPr id="207876" name="Line 5"/>
          <p:cNvSpPr>
            <a:spLocks noChangeShapeType="1"/>
          </p:cNvSpPr>
          <p:nvPr/>
        </p:nvSpPr>
        <p:spPr bwMode="auto">
          <a:xfrm>
            <a:off x="762000" y="6477000"/>
            <a:ext cx="7620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algn="l" eaLnBrk="1" hangingPunct="1">
              <a:spcBef>
                <a:spcPct val="20000"/>
              </a:spcBef>
            </a:pPr>
            <a:endParaRPr lang="en-US" sz="2400" b="1" smtClean="0">
              <a:solidFill>
                <a:srgbClr val="FFFF00"/>
              </a:solidFill>
              <a:latin typeface="Times New Roman" charset="0"/>
              <a:ea typeface="ＭＳ Ｐゴシック" charset="0"/>
            </a:endParaRPr>
          </a:p>
        </p:txBody>
      </p:sp>
      <p:sp>
        <p:nvSpPr>
          <p:cNvPr id="207877" name="TextBox 9"/>
          <p:cNvSpPr txBox="1">
            <a:spLocks noChangeArrowheads="1"/>
          </p:cNvSpPr>
          <p:nvPr/>
        </p:nvSpPr>
        <p:spPr bwMode="auto">
          <a:xfrm>
            <a:off x="742950" y="6488113"/>
            <a:ext cx="520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l" eaLnBrk="1" hangingPunct="1"/>
            <a:r>
              <a:rPr lang="en-US" sz="1800" smtClean="0">
                <a:solidFill>
                  <a:srgbClr val="FFFF00"/>
                </a:solidFill>
                <a:cs typeface="Times New Roman" charset="0"/>
              </a:rPr>
              <a:t>Verhaeghen et al. British J Psychology, 2011</a:t>
            </a:r>
            <a:endParaRPr lang="en-GB" sz="1800" smtClean="0">
              <a:solidFill>
                <a:srgbClr val="FFFF00"/>
              </a:solidFill>
              <a:cs typeface="Times New Roman" charset="0"/>
            </a:endParaRPr>
          </a:p>
        </p:txBody>
      </p:sp>
      <p:sp>
        <p:nvSpPr>
          <p:cNvPr id="207878" name="Content Placeholder 2"/>
          <p:cNvSpPr txBox="1">
            <a:spLocks/>
          </p:cNvSpPr>
          <p:nvPr/>
        </p:nvSpPr>
        <p:spPr bwMode="auto">
          <a:xfrm>
            <a:off x="469900" y="114300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l">
              <a:spcBef>
                <a:spcPct val="20000"/>
              </a:spcBef>
            </a:pPr>
            <a:r>
              <a:rPr lang="en-US" sz="2800" smtClean="0">
                <a:solidFill>
                  <a:srgbClr val="FFFF00"/>
                </a:solidFill>
                <a:cs typeface="Times New Roman" charset="0"/>
              </a:rPr>
              <a:t>BLACK   </a:t>
            </a:r>
            <a:r>
              <a:rPr lang="en-US" sz="2800" smtClean="0">
                <a:solidFill>
                  <a:srgbClr val="FFFFFF"/>
                </a:solidFill>
                <a:cs typeface="Times New Roman" charset="0"/>
              </a:rPr>
              <a:t>poor</a:t>
            </a:r>
            <a:r>
              <a:rPr lang="en-US" sz="2800" smtClean="0">
                <a:solidFill>
                  <a:srgbClr val="FFFF00"/>
                </a:solidFill>
                <a:cs typeface="Times New Roman" charset="0"/>
              </a:rPr>
              <a:t>           .64</a:t>
            </a:r>
          </a:p>
          <a:p>
            <a:pPr algn="l">
              <a:spcBef>
                <a:spcPct val="20000"/>
              </a:spcBef>
            </a:pPr>
            <a:r>
              <a:rPr lang="en-US" sz="2800" smtClean="0">
                <a:solidFill>
                  <a:srgbClr val="FFFF00"/>
                </a:solidFill>
                <a:cs typeface="Times New Roman" charset="0"/>
              </a:rPr>
              <a:t>BLACK   </a:t>
            </a:r>
            <a:r>
              <a:rPr lang="en-US" sz="2800" smtClean="0">
                <a:solidFill>
                  <a:srgbClr val="FFFFFF"/>
                </a:solidFill>
                <a:cs typeface="Times New Roman" charset="0"/>
              </a:rPr>
              <a:t>violent</a:t>
            </a:r>
            <a:r>
              <a:rPr lang="en-US" sz="2800" smtClean="0">
                <a:solidFill>
                  <a:srgbClr val="FFFF00"/>
                </a:solidFill>
                <a:cs typeface="Times New Roman" charset="0"/>
              </a:rPr>
              <a:t>       .43</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BLACK   religious    .42</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BLACK   </a:t>
            </a:r>
            <a:r>
              <a:rPr lang="en-US" sz="2800" smtClean="0">
                <a:solidFill>
                  <a:srgbClr val="FFFFFF"/>
                </a:solidFill>
                <a:cs typeface="Times New Roman" charset="0"/>
              </a:rPr>
              <a:t>lazy </a:t>
            </a:r>
            <a:r>
              <a:rPr lang="en-US" sz="2800" smtClean="0">
                <a:solidFill>
                  <a:srgbClr val="FFFF00"/>
                </a:solidFill>
                <a:cs typeface="Times New Roman" charset="0"/>
              </a:rPr>
              <a:t>          .40</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BLACK   cheerful     .40</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BLACK   </a:t>
            </a:r>
            <a:r>
              <a:rPr lang="en-US" sz="2800" smtClean="0">
                <a:solidFill>
                  <a:srgbClr val="FFFFFF"/>
                </a:solidFill>
                <a:cs typeface="Times New Roman" charset="0"/>
              </a:rPr>
              <a:t>dangerous</a:t>
            </a:r>
            <a:r>
              <a:rPr lang="en-US" sz="2800" smtClean="0">
                <a:solidFill>
                  <a:srgbClr val="FFFF00"/>
                </a:solidFill>
                <a:cs typeface="Times New Roman" charset="0"/>
              </a:rPr>
              <a:t>  .33</a:t>
            </a:r>
            <a:endParaRPr lang="en-GB" sz="2800" smtClean="0">
              <a:solidFill>
                <a:srgbClr val="FFFF00"/>
              </a:solidFill>
              <a:cs typeface="Times New Roman" charset="0"/>
            </a:endParaRPr>
          </a:p>
          <a:p>
            <a:pPr algn="l">
              <a:spcBef>
                <a:spcPct val="20000"/>
              </a:spcBef>
            </a:pPr>
            <a:endParaRPr lang="en-US" sz="3000" smtClean="0">
              <a:solidFill>
                <a:srgbClr val="FFFF00"/>
              </a:solidFill>
              <a:cs typeface="Times New Roman" charset="0"/>
            </a:endParaRPr>
          </a:p>
        </p:txBody>
      </p:sp>
      <p:sp>
        <p:nvSpPr>
          <p:cNvPr id="207879" name="Content Placeholder 2"/>
          <p:cNvSpPr txBox="1">
            <a:spLocks/>
          </p:cNvSpPr>
          <p:nvPr/>
        </p:nvSpPr>
        <p:spPr bwMode="auto">
          <a:xfrm>
            <a:off x="469900" y="4238625"/>
            <a:ext cx="3886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l">
              <a:spcBef>
                <a:spcPct val="20000"/>
              </a:spcBef>
            </a:pPr>
            <a:r>
              <a:rPr lang="en-US" sz="2800" smtClean="0">
                <a:solidFill>
                  <a:srgbClr val="FFFF00"/>
                </a:solidFill>
                <a:cs typeface="Times New Roman" charset="0"/>
              </a:rPr>
              <a:t>BLACK   charming   .28</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BLACK   merry        .28</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BLACK   </a:t>
            </a:r>
            <a:r>
              <a:rPr lang="en-US" sz="2800" smtClean="0">
                <a:solidFill>
                  <a:srgbClr val="FFFFFF"/>
                </a:solidFill>
                <a:cs typeface="Times New Roman" charset="0"/>
              </a:rPr>
              <a:t>ignorant  </a:t>
            </a:r>
            <a:r>
              <a:rPr lang="en-US" sz="2800" smtClean="0">
                <a:solidFill>
                  <a:srgbClr val="FFFF00"/>
                </a:solidFill>
                <a:cs typeface="Times New Roman" charset="0"/>
              </a:rPr>
              <a:t>  .27</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BLACK   musical     .26</a:t>
            </a:r>
            <a:endParaRPr lang="en-GB" sz="2800" smtClean="0">
              <a:solidFill>
                <a:srgbClr val="FFFF00"/>
              </a:solidFill>
              <a:cs typeface="Times New Roman" charset="0"/>
            </a:endParaRPr>
          </a:p>
        </p:txBody>
      </p:sp>
      <p:sp>
        <p:nvSpPr>
          <p:cNvPr id="207880" name="Content Placeholder 2"/>
          <p:cNvSpPr txBox="1">
            <a:spLocks/>
          </p:cNvSpPr>
          <p:nvPr/>
        </p:nvSpPr>
        <p:spPr bwMode="auto">
          <a:xfrm>
            <a:off x="4572000" y="1143000"/>
            <a:ext cx="4038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l">
              <a:spcBef>
                <a:spcPct val="20000"/>
              </a:spcBef>
            </a:pPr>
            <a:r>
              <a:rPr lang="en-US" sz="2800" smtClean="0">
                <a:solidFill>
                  <a:srgbClr val="FFFF00"/>
                </a:solidFill>
                <a:cs typeface="Times New Roman" charset="0"/>
              </a:rPr>
              <a:t>WHITE   wealthy         .48</a:t>
            </a:r>
          </a:p>
          <a:p>
            <a:pPr algn="l">
              <a:spcBef>
                <a:spcPct val="20000"/>
              </a:spcBef>
            </a:pPr>
            <a:r>
              <a:rPr lang="en-US" sz="2800" smtClean="0">
                <a:solidFill>
                  <a:srgbClr val="FFFF00"/>
                </a:solidFill>
                <a:cs typeface="Times New Roman" charset="0"/>
              </a:rPr>
              <a:t>WHITE   progressive   .41</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WHITE   conventional .37</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WHITE   </a:t>
            </a:r>
            <a:r>
              <a:rPr lang="en-US" sz="2800" smtClean="0">
                <a:solidFill>
                  <a:srgbClr val="FFFFFF"/>
                </a:solidFill>
                <a:cs typeface="Times New Roman" charset="0"/>
              </a:rPr>
              <a:t>stubborn </a:t>
            </a:r>
            <a:r>
              <a:rPr lang="en-US" sz="2800" smtClean="0">
                <a:solidFill>
                  <a:srgbClr val="FFFF00"/>
                </a:solidFill>
                <a:cs typeface="Times New Roman" charset="0"/>
              </a:rPr>
              <a:t>       .32</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WHITE   successful     .30</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WHITE   educated       .30</a:t>
            </a:r>
            <a:endParaRPr lang="en-GB" sz="2800" smtClean="0">
              <a:solidFill>
                <a:srgbClr val="FFFF00"/>
              </a:solidFill>
              <a:cs typeface="Times New Roman" charset="0"/>
            </a:endParaRPr>
          </a:p>
          <a:p>
            <a:pPr algn="l">
              <a:spcBef>
                <a:spcPct val="20000"/>
              </a:spcBef>
            </a:pPr>
            <a:endParaRPr lang="en-US" sz="3000" smtClean="0">
              <a:solidFill>
                <a:srgbClr val="FFFF00"/>
              </a:solidFill>
              <a:cs typeface="Times New Roman" charset="0"/>
            </a:endParaRPr>
          </a:p>
        </p:txBody>
      </p:sp>
      <p:sp>
        <p:nvSpPr>
          <p:cNvPr id="207881" name="Content Placeholder 2"/>
          <p:cNvSpPr txBox="1">
            <a:spLocks/>
          </p:cNvSpPr>
          <p:nvPr/>
        </p:nvSpPr>
        <p:spPr bwMode="auto">
          <a:xfrm>
            <a:off x="4572000" y="4238625"/>
            <a:ext cx="4038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l">
              <a:spcBef>
                <a:spcPct val="20000"/>
              </a:spcBef>
            </a:pPr>
            <a:r>
              <a:rPr lang="en-US" sz="2800" smtClean="0">
                <a:solidFill>
                  <a:srgbClr val="FFFF00"/>
                </a:solidFill>
                <a:cs typeface="Times New Roman" charset="0"/>
              </a:rPr>
              <a:t>WHITE   ethical           .28</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WHITE   </a:t>
            </a:r>
            <a:r>
              <a:rPr lang="en-US" sz="2800" smtClean="0">
                <a:solidFill>
                  <a:srgbClr val="FFFFFF"/>
                </a:solidFill>
                <a:cs typeface="Times New Roman" charset="0"/>
              </a:rPr>
              <a:t>greedy </a:t>
            </a:r>
            <a:r>
              <a:rPr lang="en-US" sz="2800" smtClean="0">
                <a:solidFill>
                  <a:srgbClr val="FFFF00"/>
                </a:solidFill>
                <a:cs typeface="Times New Roman" charset="0"/>
              </a:rPr>
              <a:t>          .22</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WHITE   sheltered       .21</a:t>
            </a:r>
            <a:endParaRPr lang="en-GB" sz="2800" smtClean="0">
              <a:solidFill>
                <a:srgbClr val="FFFF00"/>
              </a:solidFill>
              <a:cs typeface="Times New Roman" charset="0"/>
            </a:endParaRPr>
          </a:p>
          <a:p>
            <a:pPr algn="l">
              <a:spcBef>
                <a:spcPct val="20000"/>
              </a:spcBef>
            </a:pPr>
            <a:r>
              <a:rPr lang="en-US" sz="2800" smtClean="0">
                <a:solidFill>
                  <a:srgbClr val="FFFF00"/>
                </a:solidFill>
                <a:cs typeface="Times New Roman" charset="0"/>
              </a:rPr>
              <a:t>WHITE   </a:t>
            </a:r>
            <a:r>
              <a:rPr lang="en-US" sz="2800" smtClean="0">
                <a:solidFill>
                  <a:srgbClr val="FFFFFF"/>
                </a:solidFill>
                <a:cs typeface="Times New Roman" charset="0"/>
              </a:rPr>
              <a:t>selfish</a:t>
            </a:r>
            <a:r>
              <a:rPr lang="en-US" sz="2800" smtClean="0">
                <a:solidFill>
                  <a:srgbClr val="FFFF00"/>
                </a:solidFill>
                <a:cs typeface="Times New Roman" charset="0"/>
              </a:rPr>
              <a:t>           .20</a:t>
            </a:r>
            <a:endParaRPr lang="en-GB" sz="2800" smtClean="0">
              <a:solidFill>
                <a:srgbClr val="FFFF00"/>
              </a:solidFill>
              <a:cs typeface="Times New Roman" charset="0"/>
            </a:endParaRPr>
          </a:p>
        </p:txBody>
      </p:sp>
    </p:spTree>
    <p:extLst>
      <p:ext uri="{BB962C8B-B14F-4D97-AF65-F5344CB8AC3E}">
        <p14:creationId xmlns:p14="http://schemas.microsoft.com/office/powerpoint/2010/main" val="178469748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152400"/>
            <a:ext cx="7772400" cy="685800"/>
          </a:xfrm>
        </p:spPr>
        <p:txBody>
          <a:bodyPr/>
          <a:lstStyle/>
          <a:p>
            <a:pPr eaLnBrk="1" hangingPunct="1"/>
            <a:r>
              <a:rPr lang="en-US" sz="4000" b="1" dirty="0" smtClean="0"/>
              <a:t>Unconscious Discrimination</a:t>
            </a:r>
          </a:p>
        </p:txBody>
      </p:sp>
      <p:sp>
        <p:nvSpPr>
          <p:cNvPr id="217091" name="Rectangle 3"/>
          <p:cNvSpPr>
            <a:spLocks noGrp="1" noChangeArrowheads="1"/>
          </p:cNvSpPr>
          <p:nvPr>
            <p:ph type="body" idx="1"/>
          </p:nvPr>
        </p:nvSpPr>
        <p:spPr>
          <a:xfrm>
            <a:off x="381000" y="838200"/>
            <a:ext cx="8382000" cy="7239000"/>
          </a:xfrm>
        </p:spPr>
        <p:txBody>
          <a:bodyPr/>
          <a:lstStyle/>
          <a:p>
            <a:pPr eaLnBrk="1" hangingPunct="1">
              <a:defRPr/>
            </a:pPr>
            <a:r>
              <a:rPr lang="en-US" b="1" dirty="0" smtClean="0"/>
              <a:t>When one holds a negative stereotype about a group and meets someone who fits the stereotype s/he will discriminate against that individual</a:t>
            </a:r>
          </a:p>
          <a:p>
            <a:pPr eaLnBrk="1" hangingPunct="1">
              <a:defRPr/>
            </a:pPr>
            <a:r>
              <a:rPr lang="en-US" b="1" dirty="0" smtClean="0"/>
              <a:t>Stereotype-linked bias is an </a:t>
            </a:r>
          </a:p>
          <a:p>
            <a:pPr lvl="1" eaLnBrk="1" hangingPunct="1">
              <a:defRPr/>
            </a:pPr>
            <a:r>
              <a:rPr lang="en-US" sz="3200" b="1" dirty="0" smtClean="0">
                <a:solidFill>
                  <a:schemeClr val="tx1">
                    <a:lumMod val="20000"/>
                    <a:lumOff val="80000"/>
                  </a:schemeClr>
                </a:solidFill>
              </a:rPr>
              <a:t>Automatic</a:t>
            </a:r>
            <a:r>
              <a:rPr lang="en-US" sz="3200" b="1" dirty="0" smtClean="0"/>
              <a:t> process</a:t>
            </a:r>
          </a:p>
          <a:p>
            <a:pPr lvl="1" eaLnBrk="1" hangingPunct="1">
              <a:defRPr/>
            </a:pPr>
            <a:r>
              <a:rPr lang="en-US" sz="3200" b="1" dirty="0" smtClean="0">
                <a:solidFill>
                  <a:schemeClr val="tx1">
                    <a:lumMod val="20000"/>
                    <a:lumOff val="80000"/>
                  </a:schemeClr>
                </a:solidFill>
              </a:rPr>
              <a:t>Unconscious</a:t>
            </a:r>
            <a:r>
              <a:rPr lang="en-US" sz="3200" b="1" dirty="0" smtClean="0"/>
              <a:t> process</a:t>
            </a:r>
          </a:p>
          <a:p>
            <a:pPr eaLnBrk="1" hangingPunct="1">
              <a:defRPr/>
            </a:pPr>
            <a:r>
              <a:rPr lang="en-US" b="1" dirty="0" smtClean="0"/>
              <a:t>It occurs even among persons who are not prejudiced</a:t>
            </a:r>
          </a:p>
        </p:txBody>
      </p:sp>
      <p:sp>
        <p:nvSpPr>
          <p:cNvPr id="103428" name="Line 4"/>
          <p:cNvSpPr>
            <a:spLocks noChangeShapeType="1"/>
          </p:cNvSpPr>
          <p:nvPr/>
        </p:nvSpPr>
        <p:spPr bwMode="auto">
          <a:xfrm>
            <a:off x="762000" y="1905000"/>
            <a:ext cx="0" cy="0"/>
          </a:xfrm>
          <a:prstGeom prst="line">
            <a:avLst/>
          </a:prstGeom>
          <a:noFill/>
          <a:ln w="9525">
            <a:solidFill>
              <a:schemeClr val="tx1"/>
            </a:solidFill>
            <a:round/>
            <a:headEnd/>
            <a:tailEnd/>
          </a:ln>
        </p:spPr>
        <p:txBody>
          <a:bodyPr/>
          <a:lstStyle/>
          <a:p>
            <a:endParaRPr lang="en-US">
              <a:solidFill>
                <a:srgbClr val="FFFF00"/>
              </a:solidFill>
            </a:endParaRPr>
          </a:p>
        </p:txBody>
      </p:sp>
      <p:sp>
        <p:nvSpPr>
          <p:cNvPr id="103429" name="Line 5"/>
          <p:cNvSpPr>
            <a:spLocks noChangeShapeType="1"/>
          </p:cNvSpPr>
          <p:nvPr/>
        </p:nvSpPr>
        <p:spPr bwMode="auto">
          <a:xfrm>
            <a:off x="685800" y="838200"/>
            <a:ext cx="7772400" cy="0"/>
          </a:xfrm>
          <a:prstGeom prst="line">
            <a:avLst/>
          </a:prstGeom>
          <a:noFill/>
          <a:ln w="38100">
            <a:solidFill>
              <a:schemeClr val="tx1"/>
            </a:solidFill>
            <a:round/>
            <a:headEnd/>
            <a:tailEnd/>
          </a:ln>
        </p:spPr>
        <p:txBody>
          <a:bodyPr/>
          <a:lstStyle/>
          <a:p>
            <a:endParaRPr lang="en-US">
              <a:solidFill>
                <a:srgbClr val="FFFF00"/>
              </a:solidFill>
            </a:endParaRPr>
          </a:p>
        </p:txBody>
      </p:sp>
      <p:sp>
        <p:nvSpPr>
          <p:cNvPr id="103430" name="Line 6"/>
          <p:cNvSpPr>
            <a:spLocks noChangeShapeType="1"/>
          </p:cNvSpPr>
          <p:nvPr/>
        </p:nvSpPr>
        <p:spPr bwMode="auto">
          <a:xfrm>
            <a:off x="685800" y="6553200"/>
            <a:ext cx="7772400" cy="0"/>
          </a:xfrm>
          <a:prstGeom prst="line">
            <a:avLst/>
          </a:prstGeom>
          <a:noFill/>
          <a:ln w="38100">
            <a:solidFill>
              <a:schemeClr val="tx1"/>
            </a:solidFill>
            <a:round/>
            <a:headEnd/>
            <a:tailEnd/>
          </a:ln>
        </p:spPr>
        <p:txBody>
          <a:bodyPr/>
          <a:lstStyle/>
          <a:p>
            <a:endParaRPr lang="en-US">
              <a:solidFill>
                <a:srgbClr val="FFFF00"/>
              </a:solidFill>
            </a:endParaRPr>
          </a:p>
        </p:txBody>
      </p:sp>
    </p:spTree>
    <p:extLst>
      <p:ext uri="{BB962C8B-B14F-4D97-AF65-F5344CB8AC3E}">
        <p14:creationId xmlns:p14="http://schemas.microsoft.com/office/powerpoint/2010/main" val="1408416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4000" dirty="0" smtClean="0"/>
              <a:t>Undoing Racism 	</a:t>
            </a:r>
          </a:p>
        </p:txBody>
      </p:sp>
      <p:sp>
        <p:nvSpPr>
          <p:cNvPr id="130051" name="Rectangle 3"/>
          <p:cNvSpPr>
            <a:spLocks noGrp="1" noChangeArrowheads="1"/>
          </p:cNvSpPr>
          <p:nvPr>
            <p:ph type="body" idx="1"/>
          </p:nvPr>
        </p:nvSpPr>
        <p:spPr/>
        <p:txBody>
          <a:bodyPr/>
          <a:lstStyle/>
          <a:p>
            <a:pPr indent="-3175" eaLnBrk="1" hangingPunct="1">
              <a:buFontTx/>
              <a:buNone/>
            </a:pPr>
            <a:endParaRPr lang="en-US" dirty="0" smtClean="0"/>
          </a:p>
          <a:p>
            <a:pPr marL="609600" indent="-609600" eaLnBrk="1" hangingPunct="1">
              <a:buNone/>
            </a:pPr>
            <a:r>
              <a:rPr lang="en-US" sz="3600" dirty="0" smtClean="0"/>
              <a:t>	Dismantling Institutional Racism</a:t>
            </a:r>
          </a:p>
        </p:txBody>
      </p:sp>
    </p:spTree>
    <p:extLst>
      <p:ext uri="{BB962C8B-B14F-4D97-AF65-F5344CB8AC3E}">
        <p14:creationId xmlns:p14="http://schemas.microsoft.com/office/powerpoint/2010/main" val="635773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54978" name="Picture 2" descr="C:\Users\DWILLIAM\Pictures\Racism Interventions paper.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38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5609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5"/>
          <p:cNvSpPr>
            <a:spLocks noChangeShapeType="1"/>
          </p:cNvSpPr>
          <p:nvPr/>
        </p:nvSpPr>
        <p:spPr bwMode="auto">
          <a:xfrm>
            <a:off x="495300" y="7620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FFFFFF"/>
              </a:solidFill>
              <a:latin typeface="Times New Roman"/>
              <a:ea typeface="MS PGothic" pitchFamily="34" charset="-128"/>
            </a:endParaRPr>
          </a:p>
        </p:txBody>
      </p:sp>
      <p:sp>
        <p:nvSpPr>
          <p:cNvPr id="112643" name="Line 5"/>
          <p:cNvSpPr>
            <a:spLocks noChangeShapeType="1"/>
          </p:cNvSpPr>
          <p:nvPr/>
        </p:nvSpPr>
        <p:spPr bwMode="auto">
          <a:xfrm>
            <a:off x="381000" y="63246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FFFFFF"/>
              </a:solidFill>
              <a:latin typeface="Times New Roman"/>
              <a:ea typeface="MS PGothic" pitchFamily="34" charset="-128"/>
            </a:endParaRPr>
          </a:p>
        </p:txBody>
      </p:sp>
      <p:sp>
        <p:nvSpPr>
          <p:cNvPr id="112644" name="Text Box 6"/>
          <p:cNvSpPr txBox="1">
            <a:spLocks noChangeArrowheads="1"/>
          </p:cNvSpPr>
          <p:nvPr/>
        </p:nvSpPr>
        <p:spPr bwMode="auto">
          <a:xfrm>
            <a:off x="457200" y="6400800"/>
            <a:ext cx="822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600">
                <a:solidFill>
                  <a:schemeClr val="tx2"/>
                </a:solidFill>
                <a:latin typeface="Times New Roman" pitchFamily="18" charset="0"/>
                <a:ea typeface="MS PGothic" pitchFamily="34" charset="-128"/>
              </a:defRPr>
            </a:lvl1pPr>
            <a:lvl2pPr marL="742950" indent="-285750" algn="l">
              <a:spcBef>
                <a:spcPct val="20000"/>
              </a:spcBef>
              <a:buChar char="–"/>
              <a:defRPr sz="2600">
                <a:solidFill>
                  <a:schemeClr val="tx2"/>
                </a:solidFill>
                <a:latin typeface="Times New Roman" pitchFamily="18" charset="0"/>
                <a:ea typeface="MS PGothic" pitchFamily="34" charset="-128"/>
              </a:defRPr>
            </a:lvl2pPr>
            <a:lvl3pPr marL="1143000" indent="-228600" algn="l">
              <a:spcBef>
                <a:spcPct val="20000"/>
              </a:spcBef>
              <a:buChar char="•"/>
              <a:defRPr sz="2600">
                <a:solidFill>
                  <a:schemeClr val="tx2"/>
                </a:solidFill>
                <a:latin typeface="Times New Roman" pitchFamily="18" charset="0"/>
                <a:ea typeface="MS PGothic" pitchFamily="34" charset="-128"/>
              </a:defRPr>
            </a:lvl3pPr>
            <a:lvl4pPr marL="1600200" indent="-228600" algn="l">
              <a:spcBef>
                <a:spcPct val="20000"/>
              </a:spcBef>
              <a:buChar char="–"/>
              <a:defRPr sz="2600">
                <a:solidFill>
                  <a:schemeClr val="tx2"/>
                </a:solidFill>
                <a:latin typeface="Times New Roman" pitchFamily="18" charset="0"/>
                <a:ea typeface="MS PGothic" pitchFamily="34" charset="-128"/>
              </a:defRPr>
            </a:lvl4pPr>
            <a:lvl5pPr marL="2057400" indent="-228600" algn="l">
              <a:spcBef>
                <a:spcPct val="20000"/>
              </a:spcBef>
              <a:buChar char="»"/>
              <a:defRPr sz="2600">
                <a:solidFill>
                  <a:schemeClr val="tx2"/>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600">
                <a:solidFill>
                  <a:schemeClr val="tx2"/>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600">
                <a:solidFill>
                  <a:schemeClr val="tx2"/>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600">
                <a:solidFill>
                  <a:schemeClr val="tx2"/>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600">
                <a:solidFill>
                  <a:schemeClr val="tx2"/>
                </a:solidFill>
                <a:latin typeface="Times New Roman" pitchFamily="18" charset="0"/>
                <a:ea typeface="MS PGothic" pitchFamily="34" charset="-128"/>
              </a:defRPr>
            </a:lvl9pPr>
          </a:lstStyle>
          <a:p>
            <a:pPr>
              <a:spcBef>
                <a:spcPct val="0"/>
              </a:spcBef>
              <a:buFontTx/>
              <a:buNone/>
            </a:pPr>
            <a:r>
              <a:rPr lang="en-US" altLang="en-US" sz="1800" dirty="0" err="1" smtClean="0">
                <a:solidFill>
                  <a:srgbClr val="FFFF00"/>
                </a:solidFill>
              </a:rPr>
              <a:t>Geronimus</a:t>
            </a:r>
            <a:r>
              <a:rPr lang="en-US" altLang="en-US" sz="1800" dirty="0" smtClean="0">
                <a:solidFill>
                  <a:srgbClr val="FFFF00"/>
                </a:solidFill>
              </a:rPr>
              <a:t> et al, Hum Nature, 2010 ; </a:t>
            </a:r>
            <a:r>
              <a:rPr lang="en-US" altLang="en-US" sz="1800" dirty="0" err="1" smtClean="0">
                <a:solidFill>
                  <a:srgbClr val="FFFF00"/>
                </a:solidFill>
              </a:rPr>
              <a:t>Sternthal</a:t>
            </a:r>
            <a:r>
              <a:rPr lang="en-US" altLang="en-US" sz="1800" dirty="0" smtClean="0">
                <a:solidFill>
                  <a:srgbClr val="FFFF00"/>
                </a:solidFill>
              </a:rPr>
              <a:t> et al 2011</a:t>
            </a:r>
            <a:endParaRPr lang="en-US" altLang="en-US" sz="1800" dirty="0">
              <a:solidFill>
                <a:srgbClr val="FFFF00"/>
              </a:solidFill>
              <a:latin typeface="Arial" charset="0"/>
            </a:endParaRPr>
          </a:p>
        </p:txBody>
      </p:sp>
      <p:sp>
        <p:nvSpPr>
          <p:cNvPr id="112645" name="Title 3"/>
          <p:cNvSpPr>
            <a:spLocks noGrp="1"/>
          </p:cNvSpPr>
          <p:nvPr>
            <p:ph type="title"/>
          </p:nvPr>
        </p:nvSpPr>
        <p:spPr>
          <a:xfrm>
            <a:off x="609600" y="152400"/>
            <a:ext cx="7772400" cy="609600"/>
          </a:xfrm>
        </p:spPr>
        <p:txBody>
          <a:bodyPr/>
          <a:lstStyle/>
          <a:p>
            <a:r>
              <a:rPr lang="en-US" altLang="en-US" sz="3600" dirty="0" smtClean="0"/>
              <a:t>Biological Weathering </a:t>
            </a:r>
          </a:p>
        </p:txBody>
      </p:sp>
      <p:sp>
        <p:nvSpPr>
          <p:cNvPr id="112646" name="Content Placeholder 2"/>
          <p:cNvSpPr>
            <a:spLocks noGrp="1"/>
          </p:cNvSpPr>
          <p:nvPr>
            <p:ph idx="1"/>
          </p:nvPr>
        </p:nvSpPr>
        <p:spPr>
          <a:xfrm>
            <a:off x="152400" y="762000"/>
            <a:ext cx="8686800" cy="5715000"/>
          </a:xfrm>
        </p:spPr>
        <p:txBody>
          <a:bodyPr/>
          <a:lstStyle/>
          <a:p>
            <a:r>
              <a:rPr lang="en-US" altLang="en-US" sz="3000" dirty="0" smtClean="0"/>
              <a:t>Chronological age captures duration of exposure to risks for groups living in adverse living conditions </a:t>
            </a:r>
          </a:p>
          <a:p>
            <a:r>
              <a:rPr lang="en-US" altLang="en-US" sz="3000" dirty="0" smtClean="0"/>
              <a:t>Blacks experience greater physiological wear and tear, and are aging, biologically, faster than whites </a:t>
            </a:r>
          </a:p>
          <a:p>
            <a:r>
              <a:rPr lang="en-US" altLang="en-US" sz="3000" dirty="0" smtClean="0"/>
              <a:t>It is driven by the </a:t>
            </a:r>
            <a:r>
              <a:rPr lang="en-US" altLang="en-US" sz="3000" dirty="0" smtClean="0">
                <a:solidFill>
                  <a:srgbClr val="FFFFFF"/>
                </a:solidFill>
              </a:rPr>
              <a:t>cumulative impact of repeated exposures to</a:t>
            </a:r>
            <a:r>
              <a:rPr lang="en-US" altLang="en-US" sz="3000" dirty="0" smtClean="0"/>
              <a:t> psychosocial, physical and chemical </a:t>
            </a:r>
            <a:r>
              <a:rPr lang="en-US" altLang="en-US" sz="3000" dirty="0" smtClean="0">
                <a:solidFill>
                  <a:srgbClr val="FFFFFF"/>
                </a:solidFill>
              </a:rPr>
              <a:t>stressors</a:t>
            </a:r>
            <a:r>
              <a:rPr lang="en-US" altLang="en-US" sz="3000" dirty="0" smtClean="0"/>
              <a:t> in their residential, occupational and other environments, and coping with these stressors </a:t>
            </a:r>
          </a:p>
          <a:p>
            <a:r>
              <a:rPr lang="en-US" altLang="en-US" sz="3000" dirty="0" smtClean="0"/>
              <a:t>Compared to whites, blacks experience higher levels of stressors, greater clustering of stressors, and probably greater duration and intensity of stressors </a:t>
            </a:r>
          </a:p>
        </p:txBody>
      </p:sp>
    </p:spTree>
    <p:extLst>
      <p:ext uri="{BB962C8B-B14F-4D97-AF65-F5344CB8AC3E}">
        <p14:creationId xmlns:p14="http://schemas.microsoft.com/office/powerpoint/2010/main" val="325325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6933"/>
            <a:ext cx="8153400" cy="821267"/>
          </a:xfrm>
        </p:spPr>
        <p:txBody>
          <a:bodyPr/>
          <a:lstStyle/>
          <a:p>
            <a:pPr eaLnBrk="1" hangingPunct="1"/>
            <a:r>
              <a:rPr lang="en-US" sz="3400" dirty="0" smtClean="0"/>
              <a:t>Racism as a System: Implications</a:t>
            </a:r>
            <a:endParaRPr lang="en-US" sz="3200" dirty="0" smtClean="0">
              <a:solidFill>
                <a:srgbClr val="FFFFFF"/>
              </a:solidFill>
            </a:endParaRPr>
          </a:p>
        </p:txBody>
      </p:sp>
      <p:sp>
        <p:nvSpPr>
          <p:cNvPr id="50179" name="Rectangle 3"/>
          <p:cNvSpPr>
            <a:spLocks noGrp="1" noChangeArrowheads="1"/>
          </p:cNvSpPr>
          <p:nvPr>
            <p:ph idx="1"/>
          </p:nvPr>
        </p:nvSpPr>
        <p:spPr>
          <a:xfrm>
            <a:off x="304800" y="762000"/>
            <a:ext cx="8305800" cy="5410200"/>
          </a:xfrm>
        </p:spPr>
        <p:txBody>
          <a:bodyPr/>
          <a:lstStyle/>
          <a:p>
            <a:pPr>
              <a:lnSpc>
                <a:spcPts val="3000"/>
              </a:lnSpc>
            </a:pPr>
            <a:r>
              <a:rPr lang="en-US" dirty="0" smtClean="0"/>
              <a:t>Disparities in one societal domain are not independent of those in other domains</a:t>
            </a:r>
          </a:p>
          <a:p>
            <a:pPr>
              <a:lnSpc>
                <a:spcPts val="3000"/>
              </a:lnSpc>
            </a:pPr>
            <a:r>
              <a:rPr lang="en-US" dirty="0"/>
              <a:t>Racism is a set of dynamically related components of </a:t>
            </a:r>
            <a:r>
              <a:rPr lang="en-US" dirty="0" smtClean="0"/>
              <a:t>subsystems. </a:t>
            </a:r>
          </a:p>
          <a:p>
            <a:pPr>
              <a:lnSpc>
                <a:spcPts val="3000"/>
              </a:lnSpc>
            </a:pPr>
            <a:r>
              <a:rPr lang="en-US" dirty="0" smtClean="0"/>
              <a:t>There is reciprocal causality of disparities across domains</a:t>
            </a:r>
          </a:p>
          <a:p>
            <a:pPr>
              <a:lnSpc>
                <a:spcPts val="3000"/>
              </a:lnSpc>
            </a:pPr>
            <a:r>
              <a:rPr lang="en-US" dirty="0" smtClean="0"/>
              <a:t>Disparities in one domain are a product of causal processes across multiple subsystems</a:t>
            </a:r>
          </a:p>
          <a:p>
            <a:pPr>
              <a:lnSpc>
                <a:spcPts val="3000"/>
              </a:lnSpc>
            </a:pPr>
            <a:r>
              <a:rPr lang="en-US" sz="3600" dirty="0" smtClean="0">
                <a:solidFill>
                  <a:srgbClr val="FFFFFF"/>
                </a:solidFill>
              </a:rPr>
              <a:t>“It is impossible” to come up with remedies for disparities if we fail to acknowledge and address the interdependence across domains</a:t>
            </a:r>
          </a:p>
          <a:p>
            <a:endParaRPr lang="en-US" sz="2700" dirty="0" smtClean="0"/>
          </a:p>
          <a:p>
            <a:endParaRPr lang="en-US" sz="2700" dirty="0" smtClean="0"/>
          </a:p>
        </p:txBody>
      </p:sp>
      <p:sp>
        <p:nvSpPr>
          <p:cNvPr id="50181" name="Line 5"/>
          <p:cNvSpPr>
            <a:spLocks noChangeShapeType="1"/>
          </p:cNvSpPr>
          <p:nvPr/>
        </p:nvSpPr>
        <p:spPr bwMode="auto">
          <a:xfrm>
            <a:off x="533400" y="762000"/>
            <a:ext cx="7924800" cy="0"/>
          </a:xfrm>
          <a:prstGeom prst="line">
            <a:avLst/>
          </a:prstGeom>
          <a:noFill/>
          <a:ln w="28575">
            <a:solidFill>
              <a:schemeClr val="tx2"/>
            </a:solidFill>
            <a:round/>
            <a:headEnd/>
            <a:tailEnd/>
          </a:ln>
        </p:spPr>
        <p:txBody>
          <a:bodyPr/>
          <a:lstStyle/>
          <a:p>
            <a:pPr fontAlgn="auto">
              <a:spcBef>
                <a:spcPts val="0"/>
              </a:spcBef>
              <a:spcAft>
                <a:spcPts val="0"/>
              </a:spcAft>
            </a:pPr>
            <a:endParaRPr lang="en-US">
              <a:solidFill>
                <a:srgbClr val="FFFF00"/>
              </a:solidFill>
              <a:latin typeface="Times New Roman"/>
              <a:cs typeface="+mn-cs"/>
            </a:endParaRPr>
          </a:p>
        </p:txBody>
      </p:sp>
      <p:sp>
        <p:nvSpPr>
          <p:cNvPr id="50182" name="Line 6"/>
          <p:cNvSpPr>
            <a:spLocks noChangeShapeType="1"/>
          </p:cNvSpPr>
          <p:nvPr/>
        </p:nvSpPr>
        <p:spPr bwMode="auto">
          <a:xfrm>
            <a:off x="685800" y="6248400"/>
            <a:ext cx="7924800" cy="0"/>
          </a:xfrm>
          <a:prstGeom prst="line">
            <a:avLst/>
          </a:prstGeom>
          <a:noFill/>
          <a:ln w="28575">
            <a:solidFill>
              <a:schemeClr val="tx2"/>
            </a:solidFill>
            <a:round/>
            <a:headEnd/>
            <a:tailEnd/>
          </a:ln>
        </p:spPr>
        <p:txBody>
          <a:bodyPr/>
          <a:lstStyle/>
          <a:p>
            <a:pPr fontAlgn="auto">
              <a:spcBef>
                <a:spcPts val="0"/>
              </a:spcBef>
              <a:spcAft>
                <a:spcPts val="0"/>
              </a:spcAft>
            </a:pPr>
            <a:endParaRPr lang="en-US">
              <a:solidFill>
                <a:srgbClr val="FFFF00"/>
              </a:solidFill>
              <a:latin typeface="Times New Roman"/>
              <a:cs typeface="+mn-cs"/>
            </a:endParaRPr>
          </a:p>
        </p:txBody>
      </p:sp>
      <p:sp>
        <p:nvSpPr>
          <p:cNvPr id="7" name="Rectangle 4"/>
          <p:cNvSpPr>
            <a:spLocks noChangeArrowheads="1"/>
          </p:cNvSpPr>
          <p:nvPr/>
        </p:nvSpPr>
        <p:spPr bwMode="auto">
          <a:xfrm>
            <a:off x="685800" y="6276201"/>
            <a:ext cx="4122473" cy="307777"/>
          </a:xfrm>
          <a:prstGeom prst="rect">
            <a:avLst/>
          </a:prstGeom>
          <a:noFill/>
          <a:ln w="9525">
            <a:noFill/>
            <a:miter lim="800000"/>
            <a:headEnd/>
            <a:tailEnd/>
          </a:ln>
        </p:spPr>
        <p:txBody>
          <a:bodyPr wrap="none" lIns="0" tIns="0" rIns="0" bIns="0">
            <a:spAutoFit/>
          </a:bodyPr>
          <a:lstStyle/>
          <a:p>
            <a:pPr fontAlgn="auto">
              <a:spcBef>
                <a:spcPct val="50000"/>
              </a:spcBef>
              <a:spcAft>
                <a:spcPts val="0"/>
              </a:spcAft>
            </a:pPr>
            <a:r>
              <a:rPr lang="en-US" sz="2000" dirty="0" err="1" smtClean="0">
                <a:solidFill>
                  <a:srgbClr val="FFFF00"/>
                </a:solidFill>
                <a:latin typeface="Times New Roman"/>
                <a:cs typeface="+mn-cs"/>
              </a:rPr>
              <a:t>Reskin</a:t>
            </a:r>
            <a:r>
              <a:rPr lang="en-US" sz="2000" dirty="0" smtClean="0">
                <a:solidFill>
                  <a:srgbClr val="FFFF00"/>
                </a:solidFill>
                <a:latin typeface="Times New Roman"/>
                <a:cs typeface="+mn-cs"/>
              </a:rPr>
              <a:t>, Ann Review of Sociology, 2012 </a:t>
            </a:r>
            <a:endParaRPr lang="en-US" sz="2000" dirty="0">
              <a:solidFill>
                <a:srgbClr val="FFFF00"/>
              </a:solidFill>
              <a:latin typeface="Times New Roman"/>
              <a:cs typeface="+mn-cs"/>
            </a:endParaRPr>
          </a:p>
        </p:txBody>
      </p:sp>
    </p:spTree>
    <p:extLst>
      <p:ext uri="{BB962C8B-B14F-4D97-AF65-F5344CB8AC3E}">
        <p14:creationId xmlns:p14="http://schemas.microsoft.com/office/powerpoint/2010/main" val="364864372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Arrow Connector 94"/>
          <p:cNvCxnSpPr/>
          <p:nvPr/>
        </p:nvCxnSpPr>
        <p:spPr bwMode="auto">
          <a:xfrm flipH="1" flipV="1">
            <a:off x="2362200" y="4495800"/>
            <a:ext cx="1143000" cy="13716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a:xfrm>
            <a:off x="533400" y="76200"/>
            <a:ext cx="8305800" cy="762000"/>
          </a:xfrm>
        </p:spPr>
        <p:txBody>
          <a:bodyPr>
            <a:noAutofit/>
          </a:bodyPr>
          <a:lstStyle/>
          <a:p>
            <a:r>
              <a:rPr lang="en-US" sz="3800" dirty="0" smtClean="0"/>
              <a:t>Racism as a  System</a:t>
            </a:r>
            <a:endParaRPr lang="en-US" sz="3800" dirty="0"/>
          </a:p>
        </p:txBody>
      </p:sp>
      <p:sp>
        <p:nvSpPr>
          <p:cNvPr id="4" name="TextBox 3"/>
          <p:cNvSpPr txBox="1"/>
          <p:nvPr/>
        </p:nvSpPr>
        <p:spPr>
          <a:xfrm>
            <a:off x="609600" y="6400800"/>
            <a:ext cx="6324600" cy="400110"/>
          </a:xfrm>
          <a:prstGeom prst="rect">
            <a:avLst/>
          </a:prstGeom>
          <a:noFill/>
        </p:spPr>
        <p:txBody>
          <a:bodyPr wrap="square" rtlCol="0">
            <a:spAutoFit/>
          </a:bodyPr>
          <a:lstStyle/>
          <a:p>
            <a:pPr fontAlgn="auto">
              <a:spcBef>
                <a:spcPts val="0"/>
              </a:spcBef>
              <a:spcAft>
                <a:spcPts val="0"/>
              </a:spcAft>
            </a:pPr>
            <a:r>
              <a:rPr lang="en-US" sz="2000" dirty="0" smtClean="0">
                <a:solidFill>
                  <a:srgbClr val="FFFF00"/>
                </a:solidFill>
                <a:latin typeface="Times New Roman"/>
                <a:cs typeface="+mn-cs"/>
              </a:rPr>
              <a:t>Adapted from </a:t>
            </a:r>
            <a:r>
              <a:rPr lang="en-US" sz="2000" dirty="0" err="1" smtClean="0">
                <a:solidFill>
                  <a:srgbClr val="FFFF00"/>
                </a:solidFill>
                <a:latin typeface="Times New Roman"/>
                <a:cs typeface="+mn-cs"/>
              </a:rPr>
              <a:t>Reskin</a:t>
            </a:r>
            <a:r>
              <a:rPr lang="en-US" sz="2000" dirty="0" smtClean="0">
                <a:solidFill>
                  <a:srgbClr val="FFFF00"/>
                </a:solidFill>
                <a:latin typeface="Times New Roman"/>
                <a:cs typeface="+mn-cs"/>
              </a:rPr>
              <a:t>, Ann Rev Sociology,  2012</a:t>
            </a:r>
            <a:endParaRPr lang="en-US" sz="2000" dirty="0">
              <a:solidFill>
                <a:srgbClr val="FFFF00"/>
              </a:solidFill>
              <a:latin typeface="Times New Roman"/>
              <a:cs typeface="+mn-cs"/>
            </a:endParaRPr>
          </a:p>
        </p:txBody>
      </p:sp>
      <p:sp>
        <p:nvSpPr>
          <p:cNvPr id="6" name="Line 5"/>
          <p:cNvSpPr>
            <a:spLocks noChangeShapeType="1"/>
          </p:cNvSpPr>
          <p:nvPr/>
        </p:nvSpPr>
        <p:spPr bwMode="auto">
          <a:xfrm>
            <a:off x="381000" y="8382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algn="ctr" eaLnBrk="0" hangingPunct="0"/>
            <a:endParaRPr lang="en-US">
              <a:solidFill>
                <a:srgbClr val="FFFFFF"/>
              </a:solidFill>
              <a:latin typeface="Times New Roman" charset="0"/>
              <a:ea typeface="MS PGothic" charset="0"/>
              <a:cs typeface="MS PGothic" charset="0"/>
            </a:endParaRPr>
          </a:p>
        </p:txBody>
      </p:sp>
      <p:sp>
        <p:nvSpPr>
          <p:cNvPr id="7" name="Line 5"/>
          <p:cNvSpPr>
            <a:spLocks noChangeShapeType="1"/>
          </p:cNvSpPr>
          <p:nvPr/>
        </p:nvSpPr>
        <p:spPr bwMode="auto">
          <a:xfrm>
            <a:off x="381000" y="6477000"/>
            <a:ext cx="8229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algn="ctr" eaLnBrk="0" hangingPunct="0"/>
            <a:endParaRPr lang="en-US">
              <a:solidFill>
                <a:srgbClr val="FFFFFF"/>
              </a:solidFill>
              <a:latin typeface="Times New Roman" charset="0"/>
              <a:ea typeface="MS PGothic" charset="0"/>
              <a:cs typeface="MS PGothic" charset="0"/>
            </a:endParaRPr>
          </a:p>
        </p:txBody>
      </p:sp>
      <p:sp>
        <p:nvSpPr>
          <p:cNvPr id="8" name="Rectangle 7"/>
          <p:cNvSpPr/>
          <p:nvPr/>
        </p:nvSpPr>
        <p:spPr>
          <a:xfrm>
            <a:off x="2819401" y="1371601"/>
            <a:ext cx="3505200" cy="492443"/>
          </a:xfrm>
          <a:prstGeom prst="rect">
            <a:avLst/>
          </a:prstGeom>
        </p:spPr>
        <p:txBody>
          <a:bodyPr wrap="square">
            <a:spAutoFit/>
          </a:bodyPr>
          <a:lstStyle/>
          <a:p>
            <a:r>
              <a:rPr lang="en-US" sz="2600" dirty="0" smtClean="0"/>
              <a:t>Labor Market &amp; Income </a:t>
            </a:r>
            <a:endParaRPr lang="en-US" sz="2600" dirty="0"/>
          </a:p>
        </p:txBody>
      </p:sp>
      <p:sp>
        <p:nvSpPr>
          <p:cNvPr id="9" name="Rectangle 8"/>
          <p:cNvSpPr/>
          <p:nvPr/>
        </p:nvSpPr>
        <p:spPr>
          <a:xfrm>
            <a:off x="5638800" y="2590800"/>
            <a:ext cx="3429144" cy="492443"/>
          </a:xfrm>
          <a:prstGeom prst="rect">
            <a:avLst/>
          </a:prstGeom>
        </p:spPr>
        <p:txBody>
          <a:bodyPr wrap="none">
            <a:spAutoFit/>
          </a:bodyPr>
          <a:lstStyle/>
          <a:p>
            <a:r>
              <a:rPr lang="en-US" sz="2600" dirty="0"/>
              <a:t>Criminal Justice </a:t>
            </a:r>
            <a:r>
              <a:rPr lang="en-US" sz="2600" dirty="0" smtClean="0"/>
              <a:t>System</a:t>
            </a:r>
            <a:endParaRPr lang="en-US" sz="2600" dirty="0"/>
          </a:p>
        </p:txBody>
      </p:sp>
      <p:sp>
        <p:nvSpPr>
          <p:cNvPr id="10" name="Rectangle 9"/>
          <p:cNvSpPr/>
          <p:nvPr/>
        </p:nvSpPr>
        <p:spPr>
          <a:xfrm>
            <a:off x="6792563" y="3962400"/>
            <a:ext cx="2351437" cy="492443"/>
          </a:xfrm>
          <a:prstGeom prst="rect">
            <a:avLst/>
          </a:prstGeom>
        </p:spPr>
        <p:txBody>
          <a:bodyPr wrap="none">
            <a:spAutoFit/>
          </a:bodyPr>
          <a:lstStyle/>
          <a:p>
            <a:r>
              <a:rPr lang="en-US" sz="2600" dirty="0"/>
              <a:t>Health Care Sys</a:t>
            </a:r>
          </a:p>
        </p:txBody>
      </p:sp>
      <p:sp>
        <p:nvSpPr>
          <p:cNvPr id="11" name="Rectangle 10"/>
          <p:cNvSpPr/>
          <p:nvPr/>
        </p:nvSpPr>
        <p:spPr>
          <a:xfrm>
            <a:off x="6248400" y="5181600"/>
            <a:ext cx="2194005" cy="492443"/>
          </a:xfrm>
          <a:prstGeom prst="rect">
            <a:avLst/>
          </a:prstGeom>
        </p:spPr>
        <p:txBody>
          <a:bodyPr wrap="none">
            <a:spAutoFit/>
          </a:bodyPr>
          <a:lstStyle/>
          <a:p>
            <a:r>
              <a:rPr lang="en-US" sz="2600" dirty="0"/>
              <a:t>Credit Markets </a:t>
            </a:r>
          </a:p>
        </p:txBody>
      </p:sp>
      <p:sp>
        <p:nvSpPr>
          <p:cNvPr id="12" name="Rectangle 11"/>
          <p:cNvSpPr/>
          <p:nvPr/>
        </p:nvSpPr>
        <p:spPr>
          <a:xfrm>
            <a:off x="3201720" y="5791200"/>
            <a:ext cx="2360880" cy="492443"/>
          </a:xfrm>
          <a:prstGeom prst="rect">
            <a:avLst/>
          </a:prstGeom>
        </p:spPr>
        <p:txBody>
          <a:bodyPr wrap="none">
            <a:spAutoFit/>
          </a:bodyPr>
          <a:lstStyle/>
          <a:p>
            <a:r>
              <a:rPr lang="en-US" sz="2600" dirty="0"/>
              <a:t>Housing Market </a:t>
            </a:r>
          </a:p>
        </p:txBody>
      </p:sp>
      <p:sp>
        <p:nvSpPr>
          <p:cNvPr id="13" name="Rectangle 12"/>
          <p:cNvSpPr/>
          <p:nvPr/>
        </p:nvSpPr>
        <p:spPr>
          <a:xfrm>
            <a:off x="152400" y="5222557"/>
            <a:ext cx="3444022" cy="492443"/>
          </a:xfrm>
          <a:prstGeom prst="rect">
            <a:avLst/>
          </a:prstGeom>
        </p:spPr>
        <p:txBody>
          <a:bodyPr wrap="none">
            <a:spAutoFit/>
          </a:bodyPr>
          <a:lstStyle/>
          <a:p>
            <a:r>
              <a:rPr lang="en-US" sz="2600" dirty="0" smtClean="0"/>
              <a:t> Residential Segregation</a:t>
            </a:r>
            <a:endParaRPr lang="en-US" sz="2600" dirty="0"/>
          </a:p>
        </p:txBody>
      </p:sp>
      <p:sp>
        <p:nvSpPr>
          <p:cNvPr id="14" name="Rectangle 13"/>
          <p:cNvSpPr/>
          <p:nvPr/>
        </p:nvSpPr>
        <p:spPr>
          <a:xfrm>
            <a:off x="76200" y="3962400"/>
            <a:ext cx="2787943" cy="492443"/>
          </a:xfrm>
          <a:prstGeom prst="rect">
            <a:avLst/>
          </a:prstGeom>
        </p:spPr>
        <p:txBody>
          <a:bodyPr wrap="none">
            <a:spAutoFit/>
          </a:bodyPr>
          <a:lstStyle/>
          <a:p>
            <a:r>
              <a:rPr lang="en-US" sz="2600" dirty="0" smtClean="0"/>
              <a:t>School Segregation </a:t>
            </a:r>
            <a:endParaRPr lang="en-US" sz="2600" dirty="0"/>
          </a:p>
        </p:txBody>
      </p:sp>
      <p:sp>
        <p:nvSpPr>
          <p:cNvPr id="15" name="Rectangle 14"/>
          <p:cNvSpPr/>
          <p:nvPr/>
        </p:nvSpPr>
        <p:spPr>
          <a:xfrm>
            <a:off x="457200" y="2209800"/>
            <a:ext cx="2590800" cy="492443"/>
          </a:xfrm>
          <a:prstGeom prst="rect">
            <a:avLst/>
          </a:prstGeom>
        </p:spPr>
        <p:txBody>
          <a:bodyPr wrap="square">
            <a:spAutoFit/>
          </a:bodyPr>
          <a:lstStyle/>
          <a:p>
            <a:r>
              <a:rPr lang="en-US" sz="2600" dirty="0" smtClean="0"/>
              <a:t>Education</a:t>
            </a:r>
            <a:endParaRPr lang="en-US" sz="2600" dirty="0"/>
          </a:p>
        </p:txBody>
      </p:sp>
      <p:sp>
        <p:nvSpPr>
          <p:cNvPr id="16" name="Rectangle 15"/>
          <p:cNvSpPr/>
          <p:nvPr/>
        </p:nvSpPr>
        <p:spPr>
          <a:xfrm>
            <a:off x="152400" y="914400"/>
            <a:ext cx="8686800" cy="400110"/>
          </a:xfrm>
          <a:prstGeom prst="rect">
            <a:avLst/>
          </a:prstGeom>
        </p:spPr>
        <p:txBody>
          <a:bodyPr wrap="square">
            <a:spAutoFit/>
          </a:bodyPr>
          <a:lstStyle/>
          <a:p>
            <a:r>
              <a:rPr lang="en-US" sz="2000" dirty="0"/>
              <a:t>Arrows </a:t>
            </a:r>
            <a:r>
              <a:rPr lang="en-US" sz="2000" dirty="0" smtClean="0"/>
              <a:t>reflect emergence </a:t>
            </a:r>
            <a:r>
              <a:rPr lang="en-US" sz="2000" dirty="0"/>
              <a:t>of racism and </a:t>
            </a:r>
            <a:r>
              <a:rPr lang="en-US" sz="2000" dirty="0">
                <a:solidFill>
                  <a:srgbClr val="FFFFFF"/>
                </a:solidFill>
              </a:rPr>
              <a:t>the effects of </a:t>
            </a:r>
            <a:r>
              <a:rPr lang="en-US" sz="2000" dirty="0" smtClean="0">
                <a:solidFill>
                  <a:srgbClr val="FFFFFF"/>
                </a:solidFill>
              </a:rPr>
              <a:t>subsystems (white arrows)</a:t>
            </a:r>
            <a:endParaRPr lang="en-US" sz="2000" dirty="0">
              <a:solidFill>
                <a:srgbClr val="FFFFFF"/>
              </a:solidFill>
            </a:endParaRPr>
          </a:p>
        </p:txBody>
      </p:sp>
      <p:cxnSp>
        <p:nvCxnSpPr>
          <p:cNvPr id="30" name="Straight Connector 29"/>
          <p:cNvCxnSpPr/>
          <p:nvPr/>
        </p:nvCxnSpPr>
        <p:spPr bwMode="auto">
          <a:xfrm>
            <a:off x="6210160" y="4454222"/>
            <a:ext cx="822960" cy="822960"/>
          </a:xfrm>
          <a:prstGeom prst="line">
            <a:avLst/>
          </a:prstGeom>
          <a:noFill/>
          <a:ln>
            <a:noFill/>
            <a:headEnd type="triangle" w="lg"/>
            <a:tailEnd type="triangle" w="lg"/>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5097040" y="4397146"/>
            <a:ext cx="822960" cy="822960"/>
          </a:xfrm>
          <a:prstGeom prst="line">
            <a:avLst/>
          </a:prstGeom>
          <a:noFill/>
          <a:ln>
            <a:noFill/>
            <a:headEnd type="triangle" w="lg"/>
            <a:tailEnd type="triangle" w="lg"/>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p:cNvCxnSpPr/>
          <p:nvPr/>
        </p:nvCxnSpPr>
        <p:spPr bwMode="auto">
          <a:xfrm>
            <a:off x="2133600" y="2743200"/>
            <a:ext cx="2590800" cy="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Arrow Connector 51"/>
          <p:cNvCxnSpPr/>
          <p:nvPr/>
        </p:nvCxnSpPr>
        <p:spPr bwMode="auto">
          <a:xfrm>
            <a:off x="3581400" y="5562600"/>
            <a:ext cx="2590800" cy="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p:cNvCxnSpPr/>
          <p:nvPr/>
        </p:nvCxnSpPr>
        <p:spPr bwMode="auto">
          <a:xfrm flipV="1">
            <a:off x="2819400" y="1981200"/>
            <a:ext cx="152400" cy="33528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p:cNvCxnSpPr/>
          <p:nvPr/>
        </p:nvCxnSpPr>
        <p:spPr bwMode="auto">
          <a:xfrm flipV="1">
            <a:off x="6553200" y="3048000"/>
            <a:ext cx="0" cy="22098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Arrow Connector 61"/>
          <p:cNvCxnSpPr/>
          <p:nvPr/>
        </p:nvCxnSpPr>
        <p:spPr bwMode="auto">
          <a:xfrm flipV="1">
            <a:off x="2209800" y="1828800"/>
            <a:ext cx="914400" cy="6096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Arrow Connector 63"/>
          <p:cNvCxnSpPr/>
          <p:nvPr/>
        </p:nvCxnSpPr>
        <p:spPr bwMode="auto">
          <a:xfrm flipV="1">
            <a:off x="1676400" y="1905000"/>
            <a:ext cx="1752600" cy="20574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p:cNvCxnSpPr/>
          <p:nvPr/>
        </p:nvCxnSpPr>
        <p:spPr bwMode="auto">
          <a:xfrm flipV="1">
            <a:off x="2667000" y="1905000"/>
            <a:ext cx="1143000" cy="3352800"/>
          </a:xfrm>
          <a:prstGeom prst="straightConnector1">
            <a:avLst/>
          </a:prstGeom>
          <a:noFill/>
          <a:ln w="38100" cap="flat" cmpd="sng" algn="ctr">
            <a:solidFill>
              <a:srgbClr val="FF9933"/>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Arrow Connector 67"/>
          <p:cNvCxnSpPr/>
          <p:nvPr/>
        </p:nvCxnSpPr>
        <p:spPr bwMode="auto">
          <a:xfrm flipV="1">
            <a:off x="3962400" y="1905000"/>
            <a:ext cx="76200" cy="33528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p:cNvCxnSpPr>
            <a:stCxn id="10" idx="1"/>
          </p:cNvCxnSpPr>
          <p:nvPr/>
        </p:nvCxnSpPr>
        <p:spPr bwMode="auto">
          <a:xfrm flipH="1" flipV="1">
            <a:off x="5334000" y="2362200"/>
            <a:ext cx="1458563" cy="1846422"/>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p:cNvCxnSpPr/>
          <p:nvPr/>
        </p:nvCxnSpPr>
        <p:spPr bwMode="auto">
          <a:xfrm flipH="1" flipV="1">
            <a:off x="5943601" y="1905000"/>
            <a:ext cx="1219199" cy="7620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p:cNvCxnSpPr>
            <a:stCxn id="14" idx="0"/>
          </p:cNvCxnSpPr>
          <p:nvPr/>
        </p:nvCxnSpPr>
        <p:spPr bwMode="auto">
          <a:xfrm flipH="1" flipV="1">
            <a:off x="1447800" y="2743200"/>
            <a:ext cx="22372" cy="12192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Arrow Connector 79"/>
          <p:cNvCxnSpPr/>
          <p:nvPr/>
        </p:nvCxnSpPr>
        <p:spPr bwMode="auto">
          <a:xfrm flipH="1" flipV="1">
            <a:off x="1981200" y="2971800"/>
            <a:ext cx="3810000" cy="2362200"/>
          </a:xfrm>
          <a:prstGeom prst="straightConnector1">
            <a:avLst/>
          </a:prstGeom>
          <a:noFill/>
          <a:ln w="38100" cap="flat" cmpd="sng" algn="ctr">
            <a:solidFill>
              <a:srgbClr val="FF9933"/>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p:cNvCxnSpPr/>
          <p:nvPr/>
        </p:nvCxnSpPr>
        <p:spPr bwMode="auto">
          <a:xfrm>
            <a:off x="1676400" y="2819400"/>
            <a:ext cx="1486560" cy="2743200"/>
          </a:xfrm>
          <a:prstGeom prst="straightConnector1">
            <a:avLst/>
          </a:prstGeom>
          <a:noFill/>
          <a:ln w="38100" cap="flat" cmpd="sng" algn="ctr">
            <a:solidFill>
              <a:srgbClr val="FF9933"/>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p:cNvCxnSpPr/>
          <p:nvPr/>
        </p:nvCxnSpPr>
        <p:spPr bwMode="auto">
          <a:xfrm flipH="1" flipV="1">
            <a:off x="2057400" y="2819400"/>
            <a:ext cx="3886200" cy="12954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Arrow Connector 90"/>
          <p:cNvCxnSpPr/>
          <p:nvPr/>
        </p:nvCxnSpPr>
        <p:spPr bwMode="auto">
          <a:xfrm flipV="1">
            <a:off x="762000" y="4495800"/>
            <a:ext cx="0" cy="9144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Straight Arrow Connector 92"/>
          <p:cNvCxnSpPr/>
          <p:nvPr/>
        </p:nvCxnSpPr>
        <p:spPr bwMode="auto">
          <a:xfrm flipH="1" flipV="1">
            <a:off x="2362200" y="5715000"/>
            <a:ext cx="838200" cy="4572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Arrow Connector 96"/>
          <p:cNvCxnSpPr/>
          <p:nvPr/>
        </p:nvCxnSpPr>
        <p:spPr bwMode="auto">
          <a:xfrm flipH="1">
            <a:off x="5105400" y="3200400"/>
            <a:ext cx="1219200" cy="2667000"/>
          </a:xfrm>
          <a:prstGeom prst="straightConnector1">
            <a:avLst/>
          </a:prstGeom>
          <a:noFill/>
          <a:ln w="38100" cap="flat" cmpd="sng" algn="ctr">
            <a:solidFill>
              <a:srgbClr val="FF9933"/>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Arrow Connector 99"/>
          <p:cNvCxnSpPr/>
          <p:nvPr/>
        </p:nvCxnSpPr>
        <p:spPr bwMode="auto">
          <a:xfrm flipH="1">
            <a:off x="5638800" y="5791200"/>
            <a:ext cx="1143000" cy="3048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Arrow Connector 101"/>
          <p:cNvCxnSpPr/>
          <p:nvPr/>
        </p:nvCxnSpPr>
        <p:spPr bwMode="auto">
          <a:xfrm>
            <a:off x="7696200" y="4495800"/>
            <a:ext cx="0" cy="762000"/>
          </a:xfrm>
          <a:prstGeom prst="straightConnector1">
            <a:avLst/>
          </a:prstGeom>
          <a:noFill/>
          <a:ln w="38100" cap="flat" cmpd="sng" algn="ctr">
            <a:solidFill>
              <a:srgbClr val="FF9933"/>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Straight Arrow Connector 103"/>
          <p:cNvCxnSpPr>
            <a:endCxn id="10" idx="0"/>
          </p:cNvCxnSpPr>
          <p:nvPr/>
        </p:nvCxnSpPr>
        <p:spPr bwMode="auto">
          <a:xfrm>
            <a:off x="7467600" y="3124200"/>
            <a:ext cx="500682" cy="838200"/>
          </a:xfrm>
          <a:prstGeom prst="straightConnector1">
            <a:avLst/>
          </a:prstGeom>
          <a:noFill/>
          <a:ln w="38100" cap="flat" cmpd="sng" algn="ctr">
            <a:solidFill>
              <a:srgbClr val="FF9933"/>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Arrow Connector 105"/>
          <p:cNvCxnSpPr/>
          <p:nvPr/>
        </p:nvCxnSpPr>
        <p:spPr bwMode="auto">
          <a:xfrm flipV="1">
            <a:off x="3657600" y="4572000"/>
            <a:ext cx="3505200" cy="838200"/>
          </a:xfrm>
          <a:prstGeom prst="straightConnector1">
            <a:avLst/>
          </a:prstGeom>
          <a:noFill/>
          <a:ln w="38100" cap="flat" cmpd="sng" algn="ctr">
            <a:solidFill>
              <a:srgbClr val="FF9933"/>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Arrow Connector 108"/>
          <p:cNvCxnSpPr/>
          <p:nvPr/>
        </p:nvCxnSpPr>
        <p:spPr bwMode="auto">
          <a:xfrm flipV="1">
            <a:off x="3200400" y="3124200"/>
            <a:ext cx="2971800" cy="2209800"/>
          </a:xfrm>
          <a:prstGeom prst="straightConnector1">
            <a:avLst/>
          </a:prstGeom>
          <a:noFill/>
          <a:ln w="38100" cap="flat" cmpd="sng" algn="ctr">
            <a:solidFill>
              <a:srgbClr val="FF9933"/>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Oval 4"/>
          <p:cNvSpPr/>
          <p:nvPr/>
        </p:nvSpPr>
        <p:spPr bwMode="auto">
          <a:xfrm>
            <a:off x="3810000" y="3657600"/>
            <a:ext cx="2057400" cy="914400"/>
          </a:xfrm>
          <a:prstGeom prst="ellipse">
            <a:avLst/>
          </a:prstGeom>
          <a:solidFill>
            <a:schemeClr val="bg1">
              <a:lumMod val="60000"/>
              <a:lumOff val="40000"/>
            </a:schemeClr>
          </a:solidFill>
          <a:ln>
            <a:solidFill>
              <a:schemeClr val="tx1">
                <a:lumMod val="40000"/>
                <a:lumOff val="6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itchFamily="-106" charset="0"/>
              </a:rPr>
              <a:t>Racism</a:t>
            </a:r>
          </a:p>
        </p:txBody>
      </p:sp>
      <p:cxnSp>
        <p:nvCxnSpPr>
          <p:cNvPr id="111" name="Straight Arrow Connector 110"/>
          <p:cNvCxnSpPr/>
          <p:nvPr/>
        </p:nvCxnSpPr>
        <p:spPr bwMode="auto">
          <a:xfrm flipH="1" flipV="1">
            <a:off x="4800600" y="1752600"/>
            <a:ext cx="76200" cy="1752600"/>
          </a:xfrm>
          <a:prstGeom prst="straightConnector1">
            <a:avLst/>
          </a:prstGeom>
          <a:noFill/>
          <a:ln w="57150" cap="flat" cmpd="sng" algn="ctr">
            <a:solidFill>
              <a:srgbClr val="FFFFFF"/>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Straight Arrow Connector 112"/>
          <p:cNvCxnSpPr/>
          <p:nvPr/>
        </p:nvCxnSpPr>
        <p:spPr bwMode="auto">
          <a:xfrm flipH="1" flipV="1">
            <a:off x="1981200" y="2514600"/>
            <a:ext cx="1752600" cy="1295400"/>
          </a:xfrm>
          <a:prstGeom prst="straightConnector1">
            <a:avLst/>
          </a:prstGeom>
          <a:noFill/>
          <a:ln w="57150" cap="flat" cmpd="sng" algn="ctr">
            <a:solidFill>
              <a:srgbClr val="FFFFFF"/>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Straight Arrow Connector 114"/>
          <p:cNvCxnSpPr/>
          <p:nvPr/>
        </p:nvCxnSpPr>
        <p:spPr bwMode="auto">
          <a:xfrm flipH="1">
            <a:off x="2743200" y="4267200"/>
            <a:ext cx="990600" cy="0"/>
          </a:xfrm>
          <a:prstGeom prst="straightConnector1">
            <a:avLst/>
          </a:prstGeom>
          <a:noFill/>
          <a:ln w="57150" cap="flat" cmpd="sng" algn="ctr">
            <a:solidFill>
              <a:srgbClr val="FFFFFF"/>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Straight Arrow Connector 116"/>
          <p:cNvCxnSpPr/>
          <p:nvPr/>
        </p:nvCxnSpPr>
        <p:spPr bwMode="auto">
          <a:xfrm flipH="1">
            <a:off x="3505200" y="4572000"/>
            <a:ext cx="1066800" cy="762000"/>
          </a:xfrm>
          <a:prstGeom prst="straightConnector1">
            <a:avLst/>
          </a:prstGeom>
          <a:noFill/>
          <a:ln w="57150" cap="flat" cmpd="sng" algn="ctr">
            <a:solidFill>
              <a:srgbClr val="FFFFFF"/>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Straight Arrow Connector 119"/>
          <p:cNvCxnSpPr/>
          <p:nvPr/>
        </p:nvCxnSpPr>
        <p:spPr bwMode="auto">
          <a:xfrm>
            <a:off x="4800600" y="4648200"/>
            <a:ext cx="0" cy="1143000"/>
          </a:xfrm>
          <a:prstGeom prst="straightConnector1">
            <a:avLst/>
          </a:prstGeom>
          <a:noFill/>
          <a:ln w="57150" cap="flat" cmpd="sng" algn="ctr">
            <a:solidFill>
              <a:srgbClr val="FFFFFF"/>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Arrow Connector 122"/>
          <p:cNvCxnSpPr/>
          <p:nvPr/>
        </p:nvCxnSpPr>
        <p:spPr bwMode="auto">
          <a:xfrm>
            <a:off x="5791200" y="4495800"/>
            <a:ext cx="762000" cy="685800"/>
          </a:xfrm>
          <a:prstGeom prst="straightConnector1">
            <a:avLst/>
          </a:prstGeom>
          <a:noFill/>
          <a:ln w="57150" cap="flat" cmpd="sng" algn="ctr">
            <a:solidFill>
              <a:srgbClr val="FFFFFF"/>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Arrow Connector 125"/>
          <p:cNvCxnSpPr/>
          <p:nvPr/>
        </p:nvCxnSpPr>
        <p:spPr bwMode="auto">
          <a:xfrm>
            <a:off x="6019800" y="4191000"/>
            <a:ext cx="838200" cy="152400"/>
          </a:xfrm>
          <a:prstGeom prst="straightConnector1">
            <a:avLst/>
          </a:prstGeom>
          <a:noFill/>
          <a:ln w="57150" cap="flat" cmpd="sng" algn="ctr">
            <a:solidFill>
              <a:srgbClr val="FFFFFF"/>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Straight Arrow Connector 128"/>
          <p:cNvCxnSpPr>
            <a:stCxn id="5" idx="7"/>
          </p:cNvCxnSpPr>
          <p:nvPr/>
        </p:nvCxnSpPr>
        <p:spPr bwMode="auto">
          <a:xfrm flipV="1">
            <a:off x="5566101" y="3048000"/>
            <a:ext cx="377499" cy="743511"/>
          </a:xfrm>
          <a:prstGeom prst="straightConnector1">
            <a:avLst/>
          </a:prstGeom>
          <a:noFill/>
          <a:ln w="57150" cap="flat" cmpd="sng" algn="ctr">
            <a:solidFill>
              <a:srgbClr val="FFFFFF"/>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7573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16933"/>
            <a:ext cx="9372600" cy="1143000"/>
          </a:xfrm>
        </p:spPr>
        <p:txBody>
          <a:bodyPr/>
          <a:lstStyle/>
          <a:p>
            <a:pPr eaLnBrk="1" hangingPunct="1"/>
            <a:r>
              <a:rPr lang="en-US" sz="3400" dirty="0" smtClean="0"/>
              <a:t>Options for Reducing Racial Inequalities</a:t>
            </a:r>
            <a:endParaRPr lang="en-US" sz="3200" dirty="0" smtClean="0">
              <a:solidFill>
                <a:srgbClr val="FFFFFF"/>
              </a:solidFill>
            </a:endParaRPr>
          </a:p>
        </p:txBody>
      </p:sp>
      <p:sp>
        <p:nvSpPr>
          <p:cNvPr id="50179" name="Rectangle 3"/>
          <p:cNvSpPr>
            <a:spLocks noGrp="1" noChangeArrowheads="1"/>
          </p:cNvSpPr>
          <p:nvPr>
            <p:ph idx="1"/>
          </p:nvPr>
        </p:nvSpPr>
        <p:spPr>
          <a:xfrm>
            <a:off x="609600" y="1295400"/>
            <a:ext cx="8229600" cy="4724400"/>
          </a:xfrm>
        </p:spPr>
        <p:txBody>
          <a:bodyPr/>
          <a:lstStyle/>
          <a:p>
            <a:pPr marL="514350" indent="-514350">
              <a:lnSpc>
                <a:spcPts val="3000"/>
              </a:lnSpc>
              <a:buFont typeface="Wingdings" charset="2"/>
              <a:buAutoNum type="arabicPlain"/>
            </a:pPr>
            <a:r>
              <a:rPr lang="en-US" dirty="0" smtClean="0"/>
              <a:t>An exogenous </a:t>
            </a:r>
            <a:r>
              <a:rPr lang="en-US" dirty="0" smtClean="0">
                <a:solidFill>
                  <a:srgbClr val="FFFFFF"/>
                </a:solidFill>
              </a:rPr>
              <a:t>force that acts on every subsystem</a:t>
            </a:r>
            <a:r>
              <a:rPr lang="en-US" dirty="0" smtClean="0"/>
              <a:t>: authoritative entity with mandate to act</a:t>
            </a:r>
          </a:p>
          <a:p>
            <a:pPr marL="514350" indent="-514350">
              <a:lnSpc>
                <a:spcPts val="3000"/>
              </a:lnSpc>
              <a:buFont typeface="Wingdings" charset="2"/>
              <a:buAutoNum type="arabicPlain"/>
            </a:pPr>
            <a:r>
              <a:rPr lang="en-US" dirty="0" smtClean="0"/>
              <a:t>Act on </a:t>
            </a:r>
            <a:r>
              <a:rPr lang="en-US" dirty="0" smtClean="0">
                <a:solidFill>
                  <a:srgbClr val="FFFFFF"/>
                </a:solidFill>
              </a:rPr>
              <a:t>leverage points</a:t>
            </a:r>
          </a:p>
          <a:p>
            <a:pPr marL="457200" lvl="1" indent="0">
              <a:lnSpc>
                <a:spcPts val="3000"/>
              </a:lnSpc>
              <a:buNone/>
            </a:pPr>
            <a:r>
              <a:rPr lang="en-US" sz="3200" dirty="0" smtClean="0"/>
              <a:t>-- Residential segregation is one</a:t>
            </a:r>
          </a:p>
          <a:p>
            <a:pPr marL="514350" indent="-514350">
              <a:lnSpc>
                <a:spcPts val="3000"/>
              </a:lnSpc>
              <a:buFont typeface="Wingdings" charset="2"/>
              <a:buAutoNum type="arabicPlain"/>
            </a:pPr>
            <a:r>
              <a:rPr lang="en-US" dirty="0" smtClean="0"/>
              <a:t>Removing institutions from the discrimination system</a:t>
            </a:r>
          </a:p>
          <a:p>
            <a:pPr marL="457200" lvl="1" indent="0">
              <a:lnSpc>
                <a:spcPts val="3000"/>
              </a:lnSpc>
              <a:buNone/>
            </a:pPr>
            <a:r>
              <a:rPr lang="en-US" sz="3200" dirty="0" smtClean="0"/>
              <a:t>-- Success of the Army</a:t>
            </a:r>
          </a:p>
          <a:p>
            <a:pPr marL="514350" indent="-514350">
              <a:lnSpc>
                <a:spcPts val="3000"/>
              </a:lnSpc>
              <a:buFont typeface="Wingdings" charset="2"/>
              <a:buAutoNum type="arabicPlain"/>
            </a:pPr>
            <a:r>
              <a:rPr lang="en-US" dirty="0" smtClean="0"/>
              <a:t>Increasing accountability, reducing discretion</a:t>
            </a:r>
          </a:p>
          <a:p>
            <a:endParaRPr lang="en-US" sz="2700" dirty="0" smtClean="0"/>
          </a:p>
        </p:txBody>
      </p:sp>
      <p:sp>
        <p:nvSpPr>
          <p:cNvPr id="50181" name="Line 5"/>
          <p:cNvSpPr>
            <a:spLocks noChangeShapeType="1"/>
          </p:cNvSpPr>
          <p:nvPr/>
        </p:nvSpPr>
        <p:spPr bwMode="auto">
          <a:xfrm>
            <a:off x="685800" y="1143000"/>
            <a:ext cx="7924800" cy="0"/>
          </a:xfrm>
          <a:prstGeom prst="line">
            <a:avLst/>
          </a:prstGeom>
          <a:noFill/>
          <a:ln w="28575">
            <a:solidFill>
              <a:schemeClr val="tx2"/>
            </a:solidFill>
            <a:round/>
            <a:headEnd/>
            <a:tailEnd/>
          </a:ln>
        </p:spPr>
        <p:txBody>
          <a:bodyPr/>
          <a:lstStyle/>
          <a:p>
            <a:pPr fontAlgn="auto">
              <a:spcBef>
                <a:spcPts val="0"/>
              </a:spcBef>
              <a:spcAft>
                <a:spcPts val="0"/>
              </a:spcAft>
            </a:pPr>
            <a:endParaRPr lang="en-US">
              <a:solidFill>
                <a:srgbClr val="FFFF00"/>
              </a:solidFill>
              <a:latin typeface="Times New Roman"/>
              <a:cs typeface="+mn-cs"/>
            </a:endParaRPr>
          </a:p>
        </p:txBody>
      </p:sp>
      <p:sp>
        <p:nvSpPr>
          <p:cNvPr id="50182" name="Line 6"/>
          <p:cNvSpPr>
            <a:spLocks noChangeShapeType="1"/>
          </p:cNvSpPr>
          <p:nvPr/>
        </p:nvSpPr>
        <p:spPr bwMode="auto">
          <a:xfrm>
            <a:off x="685800" y="6248400"/>
            <a:ext cx="7924800" cy="0"/>
          </a:xfrm>
          <a:prstGeom prst="line">
            <a:avLst/>
          </a:prstGeom>
          <a:noFill/>
          <a:ln w="28575">
            <a:solidFill>
              <a:schemeClr val="tx2"/>
            </a:solidFill>
            <a:round/>
            <a:headEnd/>
            <a:tailEnd/>
          </a:ln>
        </p:spPr>
        <p:txBody>
          <a:bodyPr/>
          <a:lstStyle/>
          <a:p>
            <a:pPr fontAlgn="auto">
              <a:spcBef>
                <a:spcPts val="0"/>
              </a:spcBef>
              <a:spcAft>
                <a:spcPts val="0"/>
              </a:spcAft>
            </a:pPr>
            <a:endParaRPr lang="en-US">
              <a:solidFill>
                <a:srgbClr val="FFFF00"/>
              </a:solidFill>
              <a:latin typeface="Times New Roman"/>
              <a:cs typeface="+mn-cs"/>
            </a:endParaRPr>
          </a:p>
        </p:txBody>
      </p:sp>
      <p:sp>
        <p:nvSpPr>
          <p:cNvPr id="7" name="Rectangle 4"/>
          <p:cNvSpPr>
            <a:spLocks noChangeArrowheads="1"/>
          </p:cNvSpPr>
          <p:nvPr/>
        </p:nvSpPr>
        <p:spPr bwMode="auto">
          <a:xfrm>
            <a:off x="685800" y="6276201"/>
            <a:ext cx="4122473" cy="307777"/>
          </a:xfrm>
          <a:prstGeom prst="rect">
            <a:avLst/>
          </a:prstGeom>
          <a:noFill/>
          <a:ln w="9525">
            <a:noFill/>
            <a:miter lim="800000"/>
            <a:headEnd/>
            <a:tailEnd/>
          </a:ln>
        </p:spPr>
        <p:txBody>
          <a:bodyPr wrap="none" lIns="0" tIns="0" rIns="0" bIns="0">
            <a:spAutoFit/>
          </a:bodyPr>
          <a:lstStyle/>
          <a:p>
            <a:pPr fontAlgn="auto">
              <a:spcBef>
                <a:spcPct val="50000"/>
              </a:spcBef>
              <a:spcAft>
                <a:spcPts val="0"/>
              </a:spcAft>
            </a:pPr>
            <a:r>
              <a:rPr lang="en-US" sz="2000" dirty="0" err="1" smtClean="0">
                <a:solidFill>
                  <a:srgbClr val="FFFF00"/>
                </a:solidFill>
                <a:latin typeface="Times New Roman"/>
                <a:cs typeface="+mn-cs"/>
              </a:rPr>
              <a:t>Reskin</a:t>
            </a:r>
            <a:r>
              <a:rPr lang="en-US" sz="2000" dirty="0" smtClean="0">
                <a:solidFill>
                  <a:srgbClr val="FFFF00"/>
                </a:solidFill>
                <a:latin typeface="Times New Roman"/>
                <a:cs typeface="+mn-cs"/>
              </a:rPr>
              <a:t>, Ann Review of Sociology, 2012 </a:t>
            </a:r>
            <a:endParaRPr lang="en-US" sz="2000" dirty="0">
              <a:solidFill>
                <a:srgbClr val="FFFF00"/>
              </a:solidFill>
              <a:latin typeface="Times New Roman"/>
              <a:cs typeface="+mn-cs"/>
            </a:endParaRPr>
          </a:p>
        </p:txBody>
      </p:sp>
    </p:spTree>
    <p:extLst>
      <p:ext uri="{BB962C8B-B14F-4D97-AF65-F5344CB8AC3E}">
        <p14:creationId xmlns:p14="http://schemas.microsoft.com/office/powerpoint/2010/main" val="329169412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228600"/>
            <a:ext cx="7772400" cy="1143000"/>
          </a:xfrm>
        </p:spPr>
        <p:txBody>
          <a:bodyPr/>
          <a:lstStyle/>
          <a:p>
            <a:pPr algn="l" eaLnBrk="1" hangingPunct="1"/>
            <a:r>
              <a:rPr lang="en-US" sz="3600" b="1" dirty="0">
                <a:latin typeface="Times New Roman" charset="0"/>
              </a:rPr>
              <a:t/>
            </a:r>
            <a:br>
              <a:rPr lang="en-US" sz="3600" b="1" dirty="0">
                <a:latin typeface="Times New Roman" charset="0"/>
              </a:rPr>
            </a:br>
            <a:r>
              <a:rPr lang="en-US" sz="3600" dirty="0"/>
              <a:t>Implications for Reducing Disparities</a:t>
            </a:r>
            <a:r>
              <a:rPr lang="en-US" b="1" dirty="0">
                <a:latin typeface="Times New Roman" charset="0"/>
              </a:rPr>
              <a:t/>
            </a:r>
            <a:br>
              <a:rPr lang="en-US" b="1" dirty="0">
                <a:latin typeface="Times New Roman" charset="0"/>
              </a:rPr>
            </a:br>
            <a:endParaRPr lang="en-US" b="1" dirty="0">
              <a:latin typeface="Times New Roman" charset="0"/>
            </a:endParaRPr>
          </a:p>
        </p:txBody>
      </p:sp>
      <p:sp>
        <p:nvSpPr>
          <p:cNvPr id="86019" name="Rectangle 3"/>
          <p:cNvSpPr>
            <a:spLocks noGrp="1" noChangeArrowheads="1"/>
          </p:cNvSpPr>
          <p:nvPr>
            <p:ph idx="1"/>
          </p:nvPr>
        </p:nvSpPr>
        <p:spPr>
          <a:xfrm>
            <a:off x="685800" y="1219200"/>
            <a:ext cx="7772400" cy="5181600"/>
          </a:xfrm>
        </p:spPr>
        <p:txBody>
          <a:bodyPr/>
          <a:lstStyle/>
          <a:p>
            <a:pPr marL="339725" indent="0" eaLnBrk="1" hangingPunct="1">
              <a:buNone/>
            </a:pPr>
            <a:r>
              <a:rPr lang="en-US" sz="3400" dirty="0"/>
              <a:t>Effective solutions to improve health need to</a:t>
            </a:r>
            <a:r>
              <a:rPr lang="en-US" sz="3400" dirty="0" smtClean="0"/>
              <a:t>:</a:t>
            </a:r>
            <a:endParaRPr lang="en-US" sz="3400" dirty="0" smtClean="0">
              <a:solidFill>
                <a:srgbClr val="FFFFFF"/>
              </a:solidFill>
            </a:endParaRPr>
          </a:p>
          <a:p>
            <a:pPr marL="911225" indent="-571500" eaLnBrk="1" hangingPunct="1">
              <a:buFont typeface="Arial"/>
              <a:buChar char="•"/>
            </a:pPr>
            <a:r>
              <a:rPr lang="en-US" sz="3400" dirty="0" smtClean="0">
                <a:solidFill>
                  <a:srgbClr val="FFFFFF"/>
                </a:solidFill>
              </a:rPr>
              <a:t>Be </a:t>
            </a:r>
            <a:r>
              <a:rPr lang="en-US" sz="3400" dirty="0">
                <a:solidFill>
                  <a:srgbClr val="FFFFFF"/>
                </a:solidFill>
              </a:rPr>
              <a:t>comprehensive </a:t>
            </a:r>
          </a:p>
          <a:p>
            <a:pPr marL="911225" indent="-571500" eaLnBrk="1" hangingPunct="1">
              <a:buFont typeface="Arial"/>
              <a:buChar char="•"/>
            </a:pPr>
            <a:r>
              <a:rPr lang="en-US" sz="3400" dirty="0">
                <a:solidFill>
                  <a:srgbClr val="FFFFFF"/>
                </a:solidFill>
              </a:rPr>
              <a:t>Build more health into healthcare</a:t>
            </a:r>
          </a:p>
          <a:p>
            <a:pPr marL="911225" indent="-571500" eaLnBrk="1" hangingPunct="1">
              <a:buFont typeface="Arial"/>
              <a:buChar char="•"/>
            </a:pPr>
            <a:r>
              <a:rPr lang="en-US" sz="3400" dirty="0">
                <a:solidFill>
                  <a:srgbClr val="FFFFFF"/>
                </a:solidFill>
              </a:rPr>
              <a:t>Start early</a:t>
            </a:r>
          </a:p>
          <a:p>
            <a:pPr marL="911225" indent="-571500" eaLnBrk="1" hangingPunct="1">
              <a:buFont typeface="Arial"/>
              <a:buChar char="•"/>
            </a:pPr>
            <a:r>
              <a:rPr lang="en-US" sz="3400" dirty="0"/>
              <a:t>Address life-course exposures to social inequalities and their consequences in </a:t>
            </a:r>
            <a:r>
              <a:rPr lang="en-US" sz="3400" dirty="0" smtClean="0">
                <a:solidFill>
                  <a:srgbClr val="FFFFFF"/>
                </a:solidFill>
              </a:rPr>
              <a:t>education, housing, employment, </a:t>
            </a:r>
            <a:r>
              <a:rPr lang="en-US" sz="3400" dirty="0" smtClean="0">
                <a:solidFill>
                  <a:srgbClr val="FFFF00"/>
                </a:solidFill>
              </a:rPr>
              <a:t>etc.</a:t>
            </a:r>
            <a:r>
              <a:rPr lang="en-US" sz="3400" dirty="0" smtClean="0">
                <a:solidFill>
                  <a:srgbClr val="FFFFFF"/>
                </a:solidFill>
              </a:rPr>
              <a:t> </a:t>
            </a:r>
            <a:endParaRPr lang="en-US" sz="3400" dirty="0">
              <a:solidFill>
                <a:srgbClr val="FFFFFF"/>
              </a:solidFill>
            </a:endParaRPr>
          </a:p>
          <a:p>
            <a:pPr marL="0" indent="0" eaLnBrk="1" hangingPunct="1">
              <a:buNone/>
              <a:defRPr/>
            </a:pPr>
            <a:endParaRPr lang="en-US" sz="2800" dirty="0" smtClean="0">
              <a:ea typeface="+mn-ea"/>
            </a:endParaRPr>
          </a:p>
          <a:p>
            <a:pPr marL="0" indent="0" eaLnBrk="1" hangingPunct="1">
              <a:buNone/>
              <a:defRPr/>
            </a:pPr>
            <a:endParaRPr lang="en-US" sz="2800" dirty="0">
              <a:ea typeface="+mn-ea"/>
            </a:endParaRPr>
          </a:p>
          <a:p>
            <a:pPr marL="0" indent="0" eaLnBrk="1" hangingPunct="1">
              <a:buNone/>
              <a:defRPr/>
            </a:pPr>
            <a:endParaRPr lang="en-US" sz="2800" dirty="0" smtClean="0">
              <a:ea typeface="+mn-ea"/>
            </a:endParaRPr>
          </a:p>
        </p:txBody>
      </p:sp>
      <p:sp>
        <p:nvSpPr>
          <p:cNvPr id="84996" name="Rectangle 4"/>
          <p:cNvSpPr>
            <a:spLocks noChangeArrowheads="1"/>
          </p:cNvSpPr>
          <p:nvPr/>
        </p:nvSpPr>
        <p:spPr bwMode="auto">
          <a:xfrm>
            <a:off x="2286000" y="2698750"/>
            <a:ext cx="4572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50000"/>
              </a:spcBef>
            </a:pPr>
            <a:endParaRPr lang="en-US" sz="2400">
              <a:solidFill>
                <a:srgbClr val="FFFF00"/>
              </a:solidFill>
              <a:latin typeface="Times New Roman" charset="0"/>
              <a:ea typeface="ＭＳ Ｐゴシック" charset="0"/>
              <a:cs typeface="Times New Roman" charset="0"/>
            </a:endParaRPr>
          </a:p>
          <a:p>
            <a:pPr marL="342900" indent="-342900">
              <a:spcBef>
                <a:spcPct val="50000"/>
              </a:spcBef>
            </a:pPr>
            <a:endParaRPr lang="en-US" sz="4400">
              <a:solidFill>
                <a:srgbClr val="FFFF00"/>
              </a:solidFill>
              <a:latin typeface="Times New Roman" charset="0"/>
              <a:ea typeface="ＭＳ Ｐゴシック" charset="0"/>
              <a:cs typeface="Times New Roman" charset="0"/>
            </a:endParaRPr>
          </a:p>
        </p:txBody>
      </p:sp>
      <p:sp>
        <p:nvSpPr>
          <p:cNvPr id="84997" name="Line 5"/>
          <p:cNvSpPr>
            <a:spLocks noChangeShapeType="1"/>
          </p:cNvSpPr>
          <p:nvPr/>
        </p:nvSpPr>
        <p:spPr bwMode="auto">
          <a:xfrm>
            <a:off x="381000" y="6400800"/>
            <a:ext cx="83058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pPr algn="ctr" eaLnBrk="0" hangingPunct="0"/>
            <a:endParaRPr lang="en-US" sz="3800">
              <a:solidFill>
                <a:srgbClr val="FFFF00"/>
              </a:solidFill>
              <a:latin typeface="Times New Roman" charset="0"/>
              <a:ea typeface="ＭＳ Ｐゴシック" charset="0"/>
              <a:cs typeface="Times New Roman" charset="0"/>
            </a:endParaRPr>
          </a:p>
        </p:txBody>
      </p:sp>
      <p:sp>
        <p:nvSpPr>
          <p:cNvPr id="84998" name="Line 6"/>
          <p:cNvSpPr>
            <a:spLocks noChangeShapeType="1"/>
          </p:cNvSpPr>
          <p:nvPr/>
        </p:nvSpPr>
        <p:spPr bwMode="auto">
          <a:xfrm>
            <a:off x="457200" y="1143000"/>
            <a:ext cx="83058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pPr algn="ctr" eaLnBrk="0" hangingPunct="0"/>
            <a:endParaRPr lang="en-US" sz="3800">
              <a:solidFill>
                <a:srgbClr val="FFFF00"/>
              </a:solidFill>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47937054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152400"/>
            <a:ext cx="8305800" cy="609600"/>
          </a:xfrm>
        </p:spPr>
        <p:txBody>
          <a:bodyPr/>
          <a:lstStyle/>
          <a:p>
            <a:pPr eaLnBrk="1" hangingPunct="1"/>
            <a:r>
              <a:rPr lang="en-US" sz="4000" b="0" dirty="0" smtClean="0"/>
              <a:t>Conclusions </a:t>
            </a:r>
          </a:p>
        </p:txBody>
      </p:sp>
      <p:sp>
        <p:nvSpPr>
          <p:cNvPr id="124931" name="Rectangle 3"/>
          <p:cNvSpPr>
            <a:spLocks noGrp="1" noChangeArrowheads="1"/>
          </p:cNvSpPr>
          <p:nvPr>
            <p:ph type="body" idx="1"/>
          </p:nvPr>
        </p:nvSpPr>
        <p:spPr>
          <a:xfrm>
            <a:off x="228600" y="685800"/>
            <a:ext cx="8686800" cy="6019800"/>
          </a:xfrm>
        </p:spPr>
        <p:txBody>
          <a:bodyPr/>
          <a:lstStyle/>
          <a:p>
            <a:pPr marL="609600" indent="-609600" eaLnBrk="1" hangingPunct="1"/>
            <a:r>
              <a:rPr lang="en-US" dirty="0" smtClean="0"/>
              <a:t>Racism, in its multiple forms, is a major risk factor for health</a:t>
            </a:r>
          </a:p>
          <a:p>
            <a:pPr marL="609600" indent="-609600" eaLnBrk="1" hangingPunct="1"/>
            <a:r>
              <a:rPr lang="en-US" dirty="0" smtClean="0"/>
              <a:t>Need for increased research attention to understand its potential effects</a:t>
            </a:r>
          </a:p>
          <a:p>
            <a:pPr marL="609600" indent="-609600" eaLnBrk="1" hangingPunct="1"/>
            <a:r>
              <a:rPr lang="en-US" dirty="0" smtClean="0"/>
              <a:t>Urgent need to identify:</a:t>
            </a:r>
          </a:p>
          <a:p>
            <a:pPr marL="609600" indent="-609600" eaLnBrk="1" hangingPunct="1">
              <a:buNone/>
            </a:pPr>
            <a:r>
              <a:rPr lang="en-US" dirty="0" smtClean="0"/>
              <a:t>	-- effective efforts to mitigate its pathogenic effects</a:t>
            </a:r>
          </a:p>
          <a:p>
            <a:pPr marL="609600" indent="-609600" eaLnBrk="1" hangingPunct="1">
              <a:buNone/>
            </a:pPr>
            <a:r>
              <a:rPr lang="en-US" dirty="0" smtClean="0"/>
              <a:t>	-- feasible and optimal strategies to create the political will and support to dismantle societal structures that support racism, ethno-centrism, anti-immigrant sentiments and incivility</a:t>
            </a:r>
          </a:p>
        </p:txBody>
      </p:sp>
      <p:sp>
        <p:nvSpPr>
          <p:cNvPr id="124932" name="Line 4"/>
          <p:cNvSpPr>
            <a:spLocks noChangeShapeType="1"/>
          </p:cNvSpPr>
          <p:nvPr/>
        </p:nvSpPr>
        <p:spPr bwMode="auto">
          <a:xfrm>
            <a:off x="457200" y="762000"/>
            <a:ext cx="7924800" cy="0"/>
          </a:xfrm>
          <a:prstGeom prst="line">
            <a:avLst/>
          </a:prstGeom>
          <a:noFill/>
          <a:ln w="28575">
            <a:solidFill>
              <a:schemeClr val="tx2"/>
            </a:solidFill>
            <a:round/>
            <a:headEnd/>
            <a:tailEnd/>
          </a:ln>
        </p:spPr>
        <p:txBody>
          <a:bodyPr/>
          <a:lstStyle/>
          <a:p>
            <a:endParaRPr lang="en-US"/>
          </a:p>
        </p:txBody>
      </p:sp>
      <p:sp>
        <p:nvSpPr>
          <p:cNvPr id="124933" name="Line 5"/>
          <p:cNvSpPr>
            <a:spLocks noChangeShapeType="1"/>
          </p:cNvSpPr>
          <p:nvPr/>
        </p:nvSpPr>
        <p:spPr bwMode="auto">
          <a:xfrm>
            <a:off x="533400" y="6553200"/>
            <a:ext cx="7924800" cy="0"/>
          </a:xfrm>
          <a:prstGeom prst="line">
            <a:avLst/>
          </a:prstGeom>
          <a:noFill/>
          <a:ln w="28575">
            <a:solidFill>
              <a:schemeClr val="tx2"/>
            </a:solidFill>
            <a:round/>
            <a:headEnd/>
            <a:tailEnd/>
          </a:ln>
        </p:spPr>
        <p:txBody>
          <a:bodyPr/>
          <a:lstStyle/>
          <a:p>
            <a:endParaRPr lang="en-US"/>
          </a:p>
        </p:txBody>
      </p:sp>
    </p:spTree>
    <p:extLst>
      <p:ext uri="{BB962C8B-B14F-4D97-AF65-F5344CB8AC3E}">
        <p14:creationId xmlns:p14="http://schemas.microsoft.com/office/powerpoint/2010/main" val="904724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3"/>
          <p:cNvSpPr>
            <a:spLocks noGrp="1"/>
          </p:cNvSpPr>
          <p:nvPr>
            <p:ph type="ctrTitle"/>
          </p:nvPr>
        </p:nvSpPr>
        <p:spPr>
          <a:xfrm>
            <a:off x="762000" y="381000"/>
            <a:ext cx="7772400" cy="5029200"/>
          </a:xfrm>
        </p:spPr>
        <p:txBody>
          <a:bodyPr/>
          <a:lstStyle/>
          <a:p>
            <a:pPr algn="l"/>
            <a:r>
              <a:rPr lang="en-US" sz="4000" b="1" dirty="0" smtClean="0"/>
              <a:t>A </a:t>
            </a:r>
            <a:r>
              <a:rPr lang="en-US" sz="4000" b="1" dirty="0"/>
              <a:t>Call to Action </a:t>
            </a:r>
            <a:r>
              <a:rPr lang="en-US" sz="3600" b="1" dirty="0" smtClean="0"/>
              <a:t/>
            </a:r>
            <a:br>
              <a:rPr lang="en-US" sz="3600" b="1" dirty="0" smtClean="0"/>
            </a:br>
            <a:r>
              <a:rPr lang="en-US" sz="3600" b="1" dirty="0" smtClean="0"/>
              <a:t/>
            </a:r>
            <a:br>
              <a:rPr lang="en-US" sz="3600" b="1" dirty="0" smtClean="0"/>
            </a:br>
            <a:r>
              <a:rPr lang="ja-JP" altLang="en-US" sz="3600" b="0" dirty="0" smtClean="0">
                <a:latin typeface="Times New Roman" charset="0"/>
                <a:ea typeface="MS PGothic" charset="0"/>
              </a:rPr>
              <a:t>“</a:t>
            </a:r>
            <a:r>
              <a:rPr lang="en-US" altLang="ja-JP" sz="3600" b="0" dirty="0">
                <a:latin typeface="Times New Roman" charset="0"/>
                <a:ea typeface="MS PGothic" charset="0"/>
              </a:rPr>
              <a:t>Each time a man stands up for an ideal, or acts to improve the lot of others, or strikes out against injustice, he sends forth </a:t>
            </a:r>
            <a:r>
              <a:rPr lang="en-US" altLang="ja-JP" sz="3600" b="0" dirty="0">
                <a:solidFill>
                  <a:srgbClr val="FFFFFF"/>
                </a:solidFill>
                <a:latin typeface="Times New Roman" charset="0"/>
                <a:ea typeface="MS PGothic" charset="0"/>
              </a:rPr>
              <a:t>a tiny ripple of hope</a:t>
            </a:r>
            <a:r>
              <a:rPr lang="en-US" altLang="ja-JP" sz="3600" b="0" dirty="0">
                <a:latin typeface="Times New Roman" charset="0"/>
                <a:ea typeface="MS PGothic" charset="0"/>
              </a:rPr>
              <a:t>, and those ripples build a current which can sweep down the mightiest walls of oppression and resistance.</a:t>
            </a:r>
            <a:r>
              <a:rPr lang="ja-JP" altLang="en-US" sz="3600" b="0" dirty="0">
                <a:latin typeface="Times New Roman" charset="0"/>
                <a:ea typeface="MS PGothic" charset="0"/>
              </a:rPr>
              <a:t>”</a:t>
            </a:r>
            <a:r>
              <a:rPr lang="en-US" altLang="ja-JP" sz="3600" b="0" dirty="0">
                <a:latin typeface="Times New Roman" charset="0"/>
                <a:ea typeface="MS PGothic" charset="0"/>
              </a:rPr>
              <a:t> </a:t>
            </a:r>
            <a:endParaRPr lang="en-US" sz="3600" b="0" dirty="0">
              <a:latin typeface="Times New Roman" charset="0"/>
              <a:ea typeface="MS PGothic" charset="0"/>
            </a:endParaRPr>
          </a:p>
        </p:txBody>
      </p:sp>
      <p:sp>
        <p:nvSpPr>
          <p:cNvPr id="246787" name="Subtitle 4"/>
          <p:cNvSpPr>
            <a:spLocks noGrp="1"/>
          </p:cNvSpPr>
          <p:nvPr>
            <p:ph type="subTitle" idx="1"/>
          </p:nvPr>
        </p:nvSpPr>
        <p:spPr>
          <a:xfrm>
            <a:off x="2438400" y="5562600"/>
            <a:ext cx="6400800" cy="1447800"/>
          </a:xfrm>
        </p:spPr>
        <p:txBody>
          <a:bodyPr/>
          <a:lstStyle/>
          <a:p>
            <a:r>
              <a:rPr lang="en-US" sz="2800" dirty="0">
                <a:latin typeface="Times New Roman" charset="0"/>
                <a:ea typeface="MS PGothic" charset="0"/>
              </a:rPr>
              <a:t>- Robert F. Kennedy</a:t>
            </a:r>
          </a:p>
        </p:txBody>
      </p:sp>
    </p:spTree>
    <p:extLst>
      <p:ext uri="{BB962C8B-B14F-4D97-AF65-F5344CB8AC3E}">
        <p14:creationId xmlns:p14="http://schemas.microsoft.com/office/powerpoint/2010/main" val="224941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Line 5"/>
          <p:cNvSpPr>
            <a:spLocks noChangeShapeType="1"/>
          </p:cNvSpPr>
          <p:nvPr/>
        </p:nvSpPr>
        <p:spPr bwMode="auto">
          <a:xfrm>
            <a:off x="457200" y="6477000"/>
            <a:ext cx="8229600" cy="0"/>
          </a:xfrm>
          <a:prstGeom prst="line">
            <a:avLst/>
          </a:prstGeom>
          <a:noFill/>
          <a:ln w="12700">
            <a:solidFill>
              <a:srgbClr val="FFFF00"/>
            </a:solidFill>
            <a:round/>
            <a:headEnd/>
            <a:tailEnd/>
          </a:ln>
        </p:spPr>
        <p:txBody>
          <a:bodyPr/>
          <a:lstStyle/>
          <a:p>
            <a:pPr algn="l" eaLnBrk="1" hangingPunct="1"/>
            <a:endParaRPr lang="en-US" sz="2400" b="1" dirty="0">
              <a:solidFill>
                <a:srgbClr val="FFFF00"/>
              </a:solidFill>
              <a:latin typeface="Times New Roman"/>
              <a:cs typeface="Arial" charset="0"/>
            </a:endParaRPr>
          </a:p>
        </p:txBody>
      </p:sp>
      <p:sp>
        <p:nvSpPr>
          <p:cNvPr id="10252" name="Line 4"/>
          <p:cNvSpPr>
            <a:spLocks noChangeShapeType="1"/>
          </p:cNvSpPr>
          <p:nvPr/>
        </p:nvSpPr>
        <p:spPr bwMode="auto">
          <a:xfrm>
            <a:off x="457200" y="762000"/>
            <a:ext cx="8229600" cy="0"/>
          </a:xfrm>
          <a:prstGeom prst="line">
            <a:avLst/>
          </a:prstGeom>
          <a:noFill/>
          <a:ln w="19050">
            <a:solidFill>
              <a:srgbClr val="FFFF00"/>
            </a:solidFill>
            <a:round/>
            <a:headEnd/>
            <a:tailEnd/>
          </a:ln>
        </p:spPr>
        <p:txBody>
          <a:bodyPr/>
          <a:lstStyle/>
          <a:p>
            <a:pPr algn="l" eaLnBrk="1" hangingPunct="1"/>
            <a:endParaRPr lang="en-US" sz="2400" b="1" dirty="0">
              <a:solidFill>
                <a:srgbClr val="FFFF00"/>
              </a:solidFill>
              <a:latin typeface="Times New Roman"/>
              <a:cs typeface="Arial" charset="0"/>
            </a:endParaRPr>
          </a:p>
        </p:txBody>
      </p:sp>
      <p:sp>
        <p:nvSpPr>
          <p:cNvPr id="19" name="Title 1"/>
          <p:cNvSpPr txBox="1">
            <a:spLocks/>
          </p:cNvSpPr>
          <p:nvPr/>
        </p:nvSpPr>
        <p:spPr bwMode="auto">
          <a:xfrm>
            <a:off x="152400" y="76201"/>
            <a:ext cx="8763000" cy="685800"/>
          </a:xfrm>
          <a:prstGeom prst="rect">
            <a:avLst/>
          </a:prstGeom>
          <a:noFill/>
          <a:ln w="9525">
            <a:noFill/>
            <a:miter lim="800000"/>
            <a:headEnd/>
            <a:tailEnd/>
          </a:ln>
        </p:spPr>
        <p:txBody>
          <a:bodyPr anchor="ctr"/>
          <a:lstStyle/>
          <a:p>
            <a:pPr>
              <a:lnSpc>
                <a:spcPts val="2500"/>
              </a:lnSpc>
              <a:defRPr/>
            </a:pPr>
            <a:r>
              <a:rPr lang="en-US" sz="3600" b="1" dirty="0" smtClean="0">
                <a:solidFill>
                  <a:srgbClr val="FFFF00"/>
                </a:solidFill>
                <a:latin typeface="Times New Roman"/>
                <a:cs typeface="Arial" charset="0"/>
              </a:rPr>
              <a:t>Allostatic Load</a:t>
            </a:r>
            <a:endParaRPr lang="en-US" sz="3600" kern="0" dirty="0">
              <a:solidFill>
                <a:srgbClr val="FFFF00"/>
              </a:solidFill>
              <a:latin typeface="Times New Roman"/>
              <a:cs typeface="Arial" charset="0"/>
            </a:endParaRPr>
          </a:p>
        </p:txBody>
      </p:sp>
      <p:sp>
        <p:nvSpPr>
          <p:cNvPr id="5" name="Content Placeholder 4"/>
          <p:cNvSpPr>
            <a:spLocks noGrp="1"/>
          </p:cNvSpPr>
          <p:nvPr>
            <p:ph idx="1"/>
          </p:nvPr>
        </p:nvSpPr>
        <p:spPr>
          <a:xfrm>
            <a:off x="685800" y="762001"/>
            <a:ext cx="7772400" cy="5714999"/>
          </a:xfrm>
        </p:spPr>
        <p:txBody>
          <a:bodyPr/>
          <a:lstStyle/>
          <a:p>
            <a:pPr marL="0" indent="0">
              <a:buNone/>
            </a:pPr>
            <a:r>
              <a:rPr lang="en-US" sz="2600" u="sng" dirty="0" smtClean="0"/>
              <a:t>10 biomarkers</a:t>
            </a:r>
            <a:r>
              <a:rPr lang="en-US" sz="2600" dirty="0" smtClean="0"/>
              <a:t>              </a:t>
            </a:r>
            <a:r>
              <a:rPr lang="en-US" sz="2600" dirty="0"/>
              <a:t>		</a:t>
            </a:r>
            <a:r>
              <a:rPr lang="en-US" sz="2600" u="sng" dirty="0" smtClean="0"/>
              <a:t>High-risk </a:t>
            </a:r>
            <a:r>
              <a:rPr lang="en-US" sz="2600" u="sng" dirty="0"/>
              <a:t>thresholds </a:t>
            </a:r>
            <a:r>
              <a:rPr lang="en-US" sz="2600" u="sng" dirty="0" smtClean="0"/>
              <a:t>*</a:t>
            </a:r>
          </a:p>
          <a:p>
            <a:pPr marL="457200" indent="-457200">
              <a:buAutoNum type="arabicPeriod"/>
            </a:pPr>
            <a:r>
              <a:rPr lang="en-US" sz="2600" dirty="0" smtClean="0"/>
              <a:t>Systolic blood pressure		127 mm HG</a:t>
            </a:r>
          </a:p>
          <a:p>
            <a:pPr marL="514350" indent="-514350">
              <a:buFont typeface="+mj-lt"/>
              <a:buAutoNum type="arabicPeriod"/>
            </a:pPr>
            <a:r>
              <a:rPr lang="en-US" sz="2600" dirty="0" smtClean="0"/>
              <a:t>Diastolic blood pressure	80 mm HG</a:t>
            </a:r>
          </a:p>
          <a:p>
            <a:pPr marL="514350" indent="-514350">
              <a:buFont typeface="+mj-lt"/>
              <a:buAutoNum type="arabicPeriod"/>
            </a:pPr>
            <a:r>
              <a:rPr lang="en-US" sz="2600" dirty="0" smtClean="0"/>
              <a:t>Body Mass Index		30.9</a:t>
            </a:r>
          </a:p>
          <a:p>
            <a:pPr marL="514350" indent="-514350">
              <a:buFont typeface="+mj-lt"/>
              <a:buAutoNum type="arabicPeriod"/>
            </a:pPr>
            <a:r>
              <a:rPr lang="en-US" sz="2600" dirty="0" err="1" smtClean="0"/>
              <a:t>Glycated</a:t>
            </a:r>
            <a:r>
              <a:rPr lang="en-US" sz="2600" dirty="0" smtClean="0"/>
              <a:t> hemoglobin		5.4%</a:t>
            </a:r>
          </a:p>
          <a:p>
            <a:pPr marL="514350" indent="-514350">
              <a:buFont typeface="+mj-lt"/>
              <a:buAutoNum type="arabicPeriod"/>
            </a:pPr>
            <a:r>
              <a:rPr lang="en-US" sz="2600" dirty="0" smtClean="0"/>
              <a:t>Albumin				4.2 g/</a:t>
            </a:r>
            <a:r>
              <a:rPr lang="en-US" sz="2600" dirty="0" err="1" smtClean="0"/>
              <a:t>dL</a:t>
            </a:r>
            <a:endParaRPr lang="en-US" sz="2600" dirty="0" smtClean="0"/>
          </a:p>
          <a:p>
            <a:pPr marL="514350" indent="-514350">
              <a:buFont typeface="+mj-lt"/>
              <a:buAutoNum type="arabicPeriod"/>
            </a:pPr>
            <a:r>
              <a:rPr lang="en-US" sz="2600" dirty="0" err="1" smtClean="0"/>
              <a:t>Creatinine</a:t>
            </a:r>
            <a:r>
              <a:rPr lang="en-US" sz="2600" dirty="0" smtClean="0"/>
              <a:t> clearance 		66 mg/</a:t>
            </a:r>
            <a:r>
              <a:rPr lang="en-US" sz="2600" dirty="0" err="1" smtClean="0"/>
              <a:t>dL</a:t>
            </a:r>
            <a:endParaRPr lang="en-US" sz="2600" dirty="0" smtClean="0"/>
          </a:p>
          <a:p>
            <a:pPr marL="514350" indent="-514350">
              <a:buFont typeface="+mj-lt"/>
              <a:buAutoNum type="arabicPeriod"/>
            </a:pPr>
            <a:r>
              <a:rPr lang="en-US" sz="2600" dirty="0" smtClean="0"/>
              <a:t>Triglycerides 			168 mg/</a:t>
            </a:r>
            <a:r>
              <a:rPr lang="en-US" sz="2600" dirty="0" err="1" smtClean="0"/>
              <a:t>dL</a:t>
            </a:r>
            <a:endParaRPr lang="en-US" sz="2600" dirty="0" smtClean="0"/>
          </a:p>
          <a:p>
            <a:pPr marL="514350" indent="-514350">
              <a:buFont typeface="+mj-lt"/>
              <a:buAutoNum type="arabicPeriod"/>
            </a:pPr>
            <a:r>
              <a:rPr lang="en-US" sz="2600" dirty="0" smtClean="0"/>
              <a:t>C-reactive protein 		0.41 mg/</a:t>
            </a:r>
            <a:r>
              <a:rPr lang="en-US" sz="2600" dirty="0" err="1" smtClean="0"/>
              <a:t>dL</a:t>
            </a:r>
            <a:endParaRPr lang="en-US" sz="2600" dirty="0" smtClean="0"/>
          </a:p>
          <a:p>
            <a:pPr marL="514350" indent="-514350">
              <a:buFont typeface="+mj-lt"/>
              <a:buAutoNum type="arabicPeriod"/>
            </a:pPr>
            <a:r>
              <a:rPr lang="en-US" sz="2600" dirty="0" err="1" smtClean="0"/>
              <a:t>Homocysteine</a:t>
            </a:r>
            <a:r>
              <a:rPr lang="en-US" sz="2600" dirty="0" smtClean="0"/>
              <a:t>                          9 </a:t>
            </a:r>
            <a:r>
              <a:rPr lang="el-GR" sz="2400" dirty="0"/>
              <a:t>μ</a:t>
            </a:r>
            <a:r>
              <a:rPr lang="en-US" sz="2400" dirty="0" err="1"/>
              <a:t>mol</a:t>
            </a:r>
            <a:r>
              <a:rPr lang="en-US" sz="2400"/>
              <a:t>/L </a:t>
            </a:r>
            <a:endParaRPr lang="en-US" sz="2400" smtClean="0"/>
          </a:p>
          <a:p>
            <a:pPr marL="514350" indent="-514350">
              <a:buFont typeface="+mj-lt"/>
              <a:buAutoNum type="arabicPeriod"/>
            </a:pPr>
            <a:r>
              <a:rPr lang="en-US" sz="2600" smtClean="0"/>
              <a:t>Total </a:t>
            </a:r>
            <a:r>
              <a:rPr lang="en-US" sz="2600" dirty="0" smtClean="0"/>
              <a:t>cholesterol			225</a:t>
            </a:r>
          </a:p>
          <a:p>
            <a:pPr marL="0" indent="0">
              <a:buNone/>
            </a:pPr>
            <a:r>
              <a:rPr lang="en-US" sz="2000" dirty="0" smtClean="0"/>
              <a:t>* = &lt; </a:t>
            </a:r>
            <a:r>
              <a:rPr lang="en-US" sz="2000" dirty="0"/>
              <a:t>25</a:t>
            </a:r>
            <a:r>
              <a:rPr lang="en-US" sz="2000" baseline="30000" dirty="0"/>
              <a:t>th</a:t>
            </a:r>
            <a:r>
              <a:rPr lang="en-US" sz="2000" dirty="0"/>
              <a:t> percentile for </a:t>
            </a:r>
            <a:r>
              <a:rPr lang="en-US" sz="2000" dirty="0" err="1"/>
              <a:t>creatinine</a:t>
            </a:r>
            <a:r>
              <a:rPr lang="en-US" sz="2000" dirty="0"/>
              <a:t> clearance; &gt;75</a:t>
            </a:r>
            <a:r>
              <a:rPr lang="en-US" sz="2000" baseline="30000" dirty="0"/>
              <a:t>th</a:t>
            </a:r>
            <a:r>
              <a:rPr lang="en-US" sz="2000" dirty="0"/>
              <a:t> </a:t>
            </a:r>
            <a:r>
              <a:rPr lang="en-US" sz="2000" dirty="0" smtClean="0"/>
              <a:t>percentile for others</a:t>
            </a:r>
            <a:endParaRPr lang="en-US" sz="2000" dirty="0"/>
          </a:p>
          <a:p>
            <a:pPr marL="0" indent="0">
              <a:buNone/>
            </a:pPr>
            <a:endParaRPr lang="en-US" sz="2000" dirty="0"/>
          </a:p>
        </p:txBody>
      </p:sp>
      <p:sp>
        <p:nvSpPr>
          <p:cNvPr id="7" name="Text Box 6"/>
          <p:cNvSpPr txBox="1">
            <a:spLocks noChangeArrowheads="1"/>
          </p:cNvSpPr>
          <p:nvPr/>
        </p:nvSpPr>
        <p:spPr bwMode="auto">
          <a:xfrm>
            <a:off x="381000" y="6521450"/>
            <a:ext cx="7315200" cy="336550"/>
          </a:xfrm>
          <a:prstGeom prst="rect">
            <a:avLst/>
          </a:prstGeom>
          <a:noFill/>
          <a:ln w="9525">
            <a:noFill/>
            <a:miter lim="800000"/>
            <a:headEnd/>
            <a:tailEnd/>
          </a:ln>
        </p:spPr>
        <p:txBody>
          <a:bodyPr wrap="square">
            <a:spAutoFit/>
          </a:bodyPr>
          <a:lstStyle/>
          <a:p>
            <a:pPr algn="l">
              <a:spcBef>
                <a:spcPct val="50000"/>
              </a:spcBef>
            </a:pPr>
            <a:r>
              <a:rPr lang="de-DE" sz="1600" dirty="0" smtClean="0">
                <a:solidFill>
                  <a:srgbClr val="FFFF00"/>
                </a:solidFill>
                <a:latin typeface="Times New Roman"/>
                <a:cs typeface="Arial" charset="0"/>
              </a:rPr>
              <a:t>Geronimus, </a:t>
            </a:r>
            <a:r>
              <a:rPr lang="de-DE" sz="1600" dirty="0">
                <a:solidFill>
                  <a:srgbClr val="FFFF00"/>
                </a:solidFill>
                <a:latin typeface="Times New Roman"/>
                <a:cs typeface="Arial" charset="0"/>
              </a:rPr>
              <a:t>et al., </a:t>
            </a:r>
            <a:r>
              <a:rPr lang="de-DE" sz="1600" dirty="0" smtClean="0">
                <a:solidFill>
                  <a:srgbClr val="FFFF00"/>
                </a:solidFill>
                <a:latin typeface="Times New Roman"/>
                <a:cs typeface="Arial" charset="0"/>
              </a:rPr>
              <a:t>AJPH, 2006</a:t>
            </a:r>
            <a:endParaRPr lang="en-US" sz="1600" dirty="0">
              <a:solidFill>
                <a:srgbClr val="FFFF00"/>
              </a:solidFill>
              <a:latin typeface="Times New Roman"/>
              <a:cs typeface="Arial" charset="0"/>
            </a:endParaRPr>
          </a:p>
        </p:txBody>
      </p:sp>
    </p:spTree>
    <p:extLst>
      <p:ext uri="{BB962C8B-B14F-4D97-AF65-F5344CB8AC3E}">
        <p14:creationId xmlns:p14="http://schemas.microsoft.com/office/powerpoint/2010/main" val="19912502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Placeholder 3"/>
          <p:cNvGraphicFramePr>
            <a:graphicFrameLocks noGrp="1"/>
          </p:cNvGraphicFramePr>
          <p:nvPr>
            <p:ph type="chart" idx="1"/>
            <p:extLst>
              <p:ext uri="{D42A27DB-BD31-4B8C-83A1-F6EECF244321}">
                <p14:modId xmlns:p14="http://schemas.microsoft.com/office/powerpoint/2010/main" val="2058689472"/>
              </p:ext>
            </p:extLst>
          </p:nvPr>
        </p:nvGraphicFramePr>
        <p:xfrm>
          <a:off x="0" y="7620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10250" name="Line 5"/>
          <p:cNvSpPr>
            <a:spLocks noChangeShapeType="1"/>
          </p:cNvSpPr>
          <p:nvPr/>
        </p:nvSpPr>
        <p:spPr bwMode="auto">
          <a:xfrm>
            <a:off x="457200" y="6477000"/>
            <a:ext cx="8229600" cy="0"/>
          </a:xfrm>
          <a:prstGeom prst="line">
            <a:avLst/>
          </a:prstGeom>
          <a:noFill/>
          <a:ln w="12700">
            <a:solidFill>
              <a:srgbClr val="FFFF00"/>
            </a:solidFill>
            <a:round/>
            <a:headEnd/>
            <a:tailEnd/>
          </a:ln>
        </p:spPr>
        <p:txBody>
          <a:bodyPr/>
          <a:lstStyle/>
          <a:p>
            <a:pPr algn="l" eaLnBrk="1" hangingPunct="1"/>
            <a:endParaRPr lang="en-US" sz="2400" b="1" dirty="0">
              <a:solidFill>
                <a:srgbClr val="FFFF00"/>
              </a:solidFill>
              <a:latin typeface="Times New Roman"/>
              <a:cs typeface="Arial" charset="0"/>
            </a:endParaRPr>
          </a:p>
        </p:txBody>
      </p:sp>
      <p:sp>
        <p:nvSpPr>
          <p:cNvPr id="10252" name="Line 4"/>
          <p:cNvSpPr>
            <a:spLocks noChangeShapeType="1"/>
          </p:cNvSpPr>
          <p:nvPr/>
        </p:nvSpPr>
        <p:spPr bwMode="auto">
          <a:xfrm>
            <a:off x="457200" y="762000"/>
            <a:ext cx="8229600" cy="0"/>
          </a:xfrm>
          <a:prstGeom prst="line">
            <a:avLst/>
          </a:prstGeom>
          <a:noFill/>
          <a:ln w="19050">
            <a:solidFill>
              <a:srgbClr val="FFFF00"/>
            </a:solidFill>
            <a:round/>
            <a:headEnd/>
            <a:tailEnd/>
          </a:ln>
        </p:spPr>
        <p:txBody>
          <a:bodyPr/>
          <a:lstStyle/>
          <a:p>
            <a:pPr algn="l" eaLnBrk="1" hangingPunct="1"/>
            <a:endParaRPr lang="en-US" sz="2400" b="1" dirty="0">
              <a:solidFill>
                <a:srgbClr val="FFFF00"/>
              </a:solidFill>
              <a:latin typeface="Times New Roman"/>
              <a:cs typeface="Arial" charset="0"/>
            </a:endParaRPr>
          </a:p>
        </p:txBody>
      </p:sp>
      <p:sp>
        <p:nvSpPr>
          <p:cNvPr id="17" name="Text Box 6"/>
          <p:cNvSpPr txBox="1">
            <a:spLocks noChangeArrowheads="1"/>
          </p:cNvSpPr>
          <p:nvPr/>
        </p:nvSpPr>
        <p:spPr bwMode="auto">
          <a:xfrm>
            <a:off x="381000" y="6521450"/>
            <a:ext cx="7315200" cy="336550"/>
          </a:xfrm>
          <a:prstGeom prst="rect">
            <a:avLst/>
          </a:prstGeom>
          <a:noFill/>
          <a:ln w="9525">
            <a:noFill/>
            <a:miter lim="800000"/>
            <a:headEnd/>
            <a:tailEnd/>
          </a:ln>
        </p:spPr>
        <p:txBody>
          <a:bodyPr wrap="square">
            <a:spAutoFit/>
          </a:bodyPr>
          <a:lstStyle/>
          <a:p>
            <a:pPr algn="l">
              <a:spcBef>
                <a:spcPct val="50000"/>
              </a:spcBef>
            </a:pPr>
            <a:r>
              <a:rPr lang="de-DE" sz="1600" dirty="0" smtClean="0">
                <a:solidFill>
                  <a:srgbClr val="FFFF00"/>
                </a:solidFill>
                <a:latin typeface="Times New Roman"/>
                <a:cs typeface="Arial" charset="0"/>
              </a:rPr>
              <a:t>Geronimus, </a:t>
            </a:r>
            <a:r>
              <a:rPr lang="de-DE" sz="1600" dirty="0">
                <a:solidFill>
                  <a:srgbClr val="FFFF00"/>
                </a:solidFill>
                <a:latin typeface="Times New Roman"/>
                <a:cs typeface="Arial" charset="0"/>
              </a:rPr>
              <a:t>et al</a:t>
            </a:r>
            <a:r>
              <a:rPr lang="de-DE" sz="1600">
                <a:solidFill>
                  <a:srgbClr val="FFFF00"/>
                </a:solidFill>
                <a:latin typeface="Times New Roman"/>
                <a:cs typeface="Arial" charset="0"/>
              </a:rPr>
              <a:t>., </a:t>
            </a:r>
            <a:r>
              <a:rPr lang="de-DE" sz="1600" smtClean="0">
                <a:solidFill>
                  <a:srgbClr val="FFFF00"/>
                </a:solidFill>
                <a:latin typeface="Times New Roman"/>
                <a:cs typeface="Arial" charset="0"/>
              </a:rPr>
              <a:t>AJPH, </a:t>
            </a:r>
            <a:r>
              <a:rPr lang="de-DE" sz="1600" dirty="0" smtClean="0">
                <a:solidFill>
                  <a:srgbClr val="FFFF00"/>
                </a:solidFill>
                <a:latin typeface="Times New Roman"/>
                <a:cs typeface="Arial" charset="0"/>
              </a:rPr>
              <a:t>2006</a:t>
            </a:r>
            <a:endParaRPr lang="en-US" sz="1600" dirty="0">
              <a:solidFill>
                <a:srgbClr val="FFFF00"/>
              </a:solidFill>
              <a:latin typeface="Times New Roman"/>
              <a:cs typeface="Arial" charset="0"/>
            </a:endParaRPr>
          </a:p>
        </p:txBody>
      </p:sp>
      <p:sp>
        <p:nvSpPr>
          <p:cNvPr id="14" name="Title 1"/>
          <p:cNvSpPr txBox="1">
            <a:spLocks/>
          </p:cNvSpPr>
          <p:nvPr/>
        </p:nvSpPr>
        <p:spPr bwMode="auto">
          <a:xfrm>
            <a:off x="152400" y="-152400"/>
            <a:ext cx="8763000" cy="1143001"/>
          </a:xfrm>
          <a:prstGeom prst="rect">
            <a:avLst/>
          </a:prstGeom>
          <a:noFill/>
          <a:ln w="9525">
            <a:noFill/>
            <a:miter lim="800000"/>
            <a:headEnd/>
            <a:tailEnd/>
          </a:ln>
        </p:spPr>
        <p:txBody>
          <a:bodyPr anchor="ctr"/>
          <a:lstStyle/>
          <a:p>
            <a:pPr>
              <a:lnSpc>
                <a:spcPts val="2500"/>
              </a:lnSpc>
              <a:defRPr/>
            </a:pPr>
            <a:r>
              <a:rPr lang="en-US" sz="3600" b="1" dirty="0" smtClean="0">
                <a:solidFill>
                  <a:srgbClr val="FFFF00"/>
                </a:solidFill>
                <a:latin typeface="Times New Roman"/>
                <a:cs typeface="Arial" charset="0"/>
              </a:rPr>
              <a:t>Mean Score on </a:t>
            </a:r>
            <a:r>
              <a:rPr lang="en-US" sz="3600" b="1" dirty="0" err="1" smtClean="0">
                <a:solidFill>
                  <a:srgbClr val="FFFF00"/>
                </a:solidFill>
                <a:latin typeface="Times New Roman"/>
                <a:cs typeface="Arial" charset="0"/>
              </a:rPr>
              <a:t>Allostatic</a:t>
            </a:r>
            <a:r>
              <a:rPr lang="en-US" sz="3600" b="1" dirty="0" smtClean="0">
                <a:solidFill>
                  <a:srgbClr val="FFFF00"/>
                </a:solidFill>
                <a:latin typeface="Times New Roman"/>
                <a:cs typeface="Arial" charset="0"/>
              </a:rPr>
              <a:t> Load by Age</a:t>
            </a:r>
            <a:endParaRPr lang="en-US" sz="3600" kern="0" dirty="0">
              <a:solidFill>
                <a:srgbClr val="FFFF00"/>
              </a:solidFill>
              <a:latin typeface="Times New Roman"/>
              <a:cs typeface="Arial" charset="0"/>
            </a:endParaRPr>
          </a:p>
        </p:txBody>
      </p:sp>
    </p:spTree>
    <p:extLst>
      <p:ext uri="{BB962C8B-B14F-4D97-AF65-F5344CB8AC3E}">
        <p14:creationId xmlns:p14="http://schemas.microsoft.com/office/powerpoint/2010/main" val="2826916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a:xfrm>
            <a:off x="0" y="0"/>
            <a:ext cx="9144000" cy="1143000"/>
          </a:xfrm>
        </p:spPr>
        <p:txBody>
          <a:bodyPr/>
          <a:lstStyle/>
          <a:p>
            <a:pPr eaLnBrk="1" hangingPunct="1"/>
            <a:r>
              <a:rPr lang="en-US" altLang="en-US" sz="3400" b="1" dirty="0" smtClean="0"/>
              <a:t>Racial Differences in Telomere Length</a:t>
            </a:r>
            <a:endParaRPr lang="en-US" altLang="en-US" sz="3400" dirty="0" smtClean="0">
              <a:solidFill>
                <a:srgbClr val="FFFF00"/>
              </a:solidFill>
            </a:endParaRPr>
          </a:p>
        </p:txBody>
      </p:sp>
      <p:sp>
        <p:nvSpPr>
          <p:cNvPr id="74754" name="Rectangle 3"/>
          <p:cNvSpPr>
            <a:spLocks noGrp="1" noChangeArrowheads="1"/>
          </p:cNvSpPr>
          <p:nvPr>
            <p:ph sz="half" idx="1"/>
          </p:nvPr>
        </p:nvSpPr>
        <p:spPr>
          <a:xfrm>
            <a:off x="348343" y="1066800"/>
            <a:ext cx="5290457" cy="5029200"/>
          </a:xfrm>
        </p:spPr>
        <p:txBody>
          <a:bodyPr/>
          <a:lstStyle/>
          <a:p>
            <a:pPr eaLnBrk="1" hangingPunct="1">
              <a:buFontTx/>
              <a:buNone/>
            </a:pPr>
            <a:endParaRPr lang="en-US" altLang="en-US" sz="600" b="1" dirty="0" smtClean="0">
              <a:solidFill>
                <a:srgbClr val="FFFF00"/>
              </a:solidFill>
            </a:endParaRPr>
          </a:p>
          <a:p>
            <a:pPr eaLnBrk="1" hangingPunct="1"/>
            <a:endParaRPr lang="en-US" altLang="en-US" sz="2800" dirty="0" smtClean="0"/>
          </a:p>
        </p:txBody>
      </p:sp>
      <p:sp>
        <p:nvSpPr>
          <p:cNvPr id="2" name="Content Placeholder 1"/>
          <p:cNvSpPr>
            <a:spLocks noGrp="1"/>
          </p:cNvSpPr>
          <p:nvPr>
            <p:ph sz="half" idx="2"/>
          </p:nvPr>
        </p:nvSpPr>
        <p:spPr>
          <a:xfrm>
            <a:off x="152400" y="1143000"/>
            <a:ext cx="5740401" cy="5098866"/>
          </a:xfrm>
        </p:spPr>
        <p:txBody>
          <a:bodyPr/>
          <a:lstStyle/>
          <a:p>
            <a:r>
              <a:rPr lang="en-US" sz="3000" dirty="0" smtClean="0"/>
              <a:t>Telomeres are sequences of DNA  at end of chromosome. Telomere </a:t>
            </a:r>
            <a:r>
              <a:rPr lang="en-US" sz="3000" dirty="0"/>
              <a:t>length </a:t>
            </a:r>
            <a:r>
              <a:rPr lang="en-US" sz="3000" dirty="0" smtClean="0"/>
              <a:t>is </a:t>
            </a:r>
            <a:r>
              <a:rPr lang="en-US" sz="3000" dirty="0"/>
              <a:t>viewed as </a:t>
            </a:r>
            <a:r>
              <a:rPr lang="en-US" sz="3000" dirty="0" smtClean="0"/>
              <a:t>an overall </a:t>
            </a:r>
            <a:r>
              <a:rPr lang="en-US" sz="3000" dirty="0" smtClean="0">
                <a:solidFill>
                  <a:srgbClr val="FFFFFF"/>
                </a:solidFill>
              </a:rPr>
              <a:t>marker of biological aging </a:t>
            </a:r>
          </a:p>
          <a:p>
            <a:r>
              <a:rPr lang="en-US" altLang="en-US" sz="3000" dirty="0"/>
              <a:t>Study </a:t>
            </a:r>
            <a:r>
              <a:rPr lang="en-US" altLang="en-US" sz="3000" dirty="0" smtClean="0"/>
              <a:t>found that Black </a:t>
            </a:r>
            <a:r>
              <a:rPr lang="en-US" altLang="en-US" sz="3000" dirty="0"/>
              <a:t>women had </a:t>
            </a:r>
            <a:r>
              <a:rPr lang="en-US" altLang="en-US" sz="3000" dirty="0">
                <a:solidFill>
                  <a:srgbClr val="FFFFFF"/>
                </a:solidFill>
              </a:rPr>
              <a:t>shorter telomeres</a:t>
            </a:r>
            <a:r>
              <a:rPr lang="en-US" altLang="en-US" sz="3000" dirty="0"/>
              <a:t> </a:t>
            </a:r>
            <a:r>
              <a:rPr lang="en-US" altLang="en-US" sz="3000" dirty="0" smtClean="0"/>
              <a:t>than </a:t>
            </a:r>
            <a:r>
              <a:rPr lang="en-US" altLang="en-US" sz="3000" dirty="0"/>
              <a:t>White women </a:t>
            </a:r>
          </a:p>
          <a:p>
            <a:r>
              <a:rPr lang="en-US" altLang="en-US" sz="3000" dirty="0"/>
              <a:t>A</a:t>
            </a:r>
            <a:r>
              <a:rPr lang="en-US" altLang="en-US" sz="3000" dirty="0" smtClean="0"/>
              <a:t>t same </a:t>
            </a:r>
            <a:r>
              <a:rPr lang="en-US" altLang="en-US" sz="3000" dirty="0"/>
              <a:t>chronological age, black women had </a:t>
            </a:r>
            <a:r>
              <a:rPr lang="en-US" altLang="en-US" sz="3000" dirty="0">
                <a:solidFill>
                  <a:srgbClr val="FFFFFF"/>
                </a:solidFill>
              </a:rPr>
              <a:t>accelerated biological aging of about 7.5 years </a:t>
            </a:r>
          </a:p>
          <a:p>
            <a:endParaRPr lang="en-US" sz="3000" dirty="0" smtClean="0">
              <a:solidFill>
                <a:srgbClr val="FFFFFF"/>
              </a:solidFill>
            </a:endParaRPr>
          </a:p>
        </p:txBody>
      </p:sp>
      <p:sp>
        <p:nvSpPr>
          <p:cNvPr id="74756" name="Line 4"/>
          <p:cNvSpPr>
            <a:spLocks noChangeShapeType="1"/>
          </p:cNvSpPr>
          <p:nvPr/>
        </p:nvSpPr>
        <p:spPr bwMode="auto">
          <a:xfrm>
            <a:off x="348343" y="990600"/>
            <a:ext cx="84582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latin typeface="Times New Roman"/>
            </a:endParaRPr>
          </a:p>
        </p:txBody>
      </p:sp>
      <p:sp>
        <p:nvSpPr>
          <p:cNvPr id="74757" name="Line 5"/>
          <p:cNvSpPr>
            <a:spLocks noChangeShapeType="1"/>
          </p:cNvSpPr>
          <p:nvPr/>
        </p:nvSpPr>
        <p:spPr bwMode="auto">
          <a:xfrm>
            <a:off x="348343" y="6241866"/>
            <a:ext cx="84582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latin typeface="Times New Roman"/>
            </a:endParaRPr>
          </a:p>
        </p:txBody>
      </p:sp>
      <p:pic>
        <p:nvPicPr>
          <p:cNvPr id="6152" name="Picture 8" descr="File:Telome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0" y="1066800"/>
            <a:ext cx="317500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totalrestitution.com/images/articles/telomeres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3276600"/>
            <a:ext cx="3109332" cy="2862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6248400"/>
            <a:ext cx="7086600" cy="400110"/>
          </a:xfrm>
          <a:prstGeom prst="rect">
            <a:avLst/>
          </a:prstGeom>
          <a:noFill/>
        </p:spPr>
        <p:txBody>
          <a:bodyPr wrap="square" rtlCol="0">
            <a:spAutoFit/>
          </a:bodyPr>
          <a:lstStyle/>
          <a:p>
            <a:pPr algn="l" eaLnBrk="1" fontAlgn="auto" hangingPunct="1">
              <a:spcBef>
                <a:spcPts val="0"/>
              </a:spcBef>
              <a:spcAft>
                <a:spcPts val="0"/>
              </a:spcAft>
            </a:pPr>
            <a:r>
              <a:rPr lang="en-US" sz="2000" dirty="0" err="1" smtClean="0">
                <a:solidFill>
                  <a:srgbClr val="FFFF00"/>
                </a:solidFill>
                <a:latin typeface="Times New Roman"/>
              </a:rPr>
              <a:t>Geronimus</a:t>
            </a:r>
            <a:r>
              <a:rPr lang="en-US" sz="2000" dirty="0" smtClean="0">
                <a:solidFill>
                  <a:srgbClr val="FFFF00"/>
                </a:solidFill>
                <a:latin typeface="Times New Roman"/>
              </a:rPr>
              <a:t> et al., Human Nature, 2010</a:t>
            </a:r>
            <a:endParaRPr lang="en-US" sz="2000" dirty="0">
              <a:solidFill>
                <a:srgbClr val="FFFF00"/>
              </a:solidFill>
              <a:latin typeface="Times New Roman"/>
            </a:endParaRPr>
          </a:p>
        </p:txBody>
      </p:sp>
    </p:spTree>
    <p:extLst>
      <p:ext uri="{BB962C8B-B14F-4D97-AF65-F5344CB8AC3E}">
        <p14:creationId xmlns:p14="http://schemas.microsoft.com/office/powerpoint/2010/main" val="18470242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1.3"/>
</p:tagLst>
</file>

<file path=ppt/theme/theme1.xml><?xml version="1.0" encoding="utf-8"?>
<a:theme xmlns:a="http://schemas.openxmlformats.org/drawingml/2006/main" name="1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6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3800" b="0" i="0" u="none" strike="noStrike" cap="none" normalizeH="0" baseline="0" smtClean="0">
            <a:ln>
              <a:noFill/>
            </a:ln>
            <a:solidFill>
              <a:schemeClr val="tx2"/>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3800" b="0" i="0" u="none" strike="noStrike" cap="none" normalizeH="0" baseline="0" smtClean="0">
            <a:ln>
              <a:noFill/>
            </a:ln>
            <a:solidFill>
              <a:schemeClr val="tx2"/>
            </a:solidFill>
            <a:effectLst/>
            <a:latin typeface="Times New Roman" pitchFamily="18" charset="0"/>
            <a:cs typeface="Times New Roman" pitchFamily="18" charset="0"/>
          </a:defRPr>
        </a:defPPr>
      </a:lstStyle>
    </a:lnDef>
  </a:objectDefaults>
  <a:extraClrSchemeLst>
    <a:extraClrScheme>
      <a:clrScheme name="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3800" b="0" i="0" u="none" strike="noStrike" cap="none" normalizeH="0" baseline="0" smtClean="0">
            <a:ln>
              <a:noFill/>
            </a:ln>
            <a:solidFill>
              <a:schemeClr val="tx2"/>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3800" b="0" i="0" u="none" strike="noStrike" cap="none" normalizeH="0" baseline="0" smtClean="0">
            <a:ln>
              <a:noFill/>
            </a:ln>
            <a:solidFill>
              <a:schemeClr val="tx2"/>
            </a:solidFill>
            <a:effectLst/>
            <a:latin typeface="Times New Roman" pitchFamily="18" charset="0"/>
            <a:cs typeface="Times New Roman" pitchFamily="18"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3800" b="0" i="0" u="none" strike="noStrike" cap="none" normalizeH="0" baseline="0" smtClean="0">
            <a:ln>
              <a:noFill/>
            </a:ln>
            <a:solidFill>
              <a:schemeClr val="tx2"/>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3800" b="0" i="0" u="none" strike="noStrike" cap="none" normalizeH="0" baseline="0" smtClean="0">
            <a:ln>
              <a:noFill/>
            </a:ln>
            <a:solidFill>
              <a:schemeClr val="tx2"/>
            </a:solidFill>
            <a:effectLst/>
            <a:latin typeface="Times New Roman" pitchFamily="18" charset="0"/>
            <a:cs typeface="Times New Roman" pitchFamily="18"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Default Design">
  <a:themeElements>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8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
      <a:dk1>
        <a:srgbClr val="808080"/>
      </a:dk1>
      <a:lt1>
        <a:srgbClr val="FFFF00"/>
      </a:lt1>
      <a:dk2>
        <a:srgbClr val="000099"/>
      </a:dk2>
      <a:lt2>
        <a:srgbClr val="FFFF00"/>
      </a:lt2>
      <a:accent1>
        <a:srgbClr val="00CC99"/>
      </a:accent1>
      <a:accent2>
        <a:srgbClr val="3333CC"/>
      </a:accent2>
      <a:accent3>
        <a:srgbClr val="AAAACA"/>
      </a:accent3>
      <a:accent4>
        <a:srgbClr val="DADA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tab pos="723900" algn="l"/>
            <a:tab pos="1035050" algn="ctr"/>
          </a:tabLst>
          <a:defRPr kumimoji="0" lang="en-US" sz="1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7176</TotalTime>
  <Words>2770</Words>
  <Application>Microsoft Macintosh PowerPoint</Application>
  <PresentationFormat>On-screen Show (4:3)</PresentationFormat>
  <Paragraphs>492</Paragraphs>
  <Slides>65</Slides>
  <Notes>16</Notes>
  <HiddenSlides>0</HiddenSlides>
  <MMClips>0</MMClips>
  <ScaleCrop>false</ScaleCrop>
  <HeadingPairs>
    <vt:vector size="6" baseType="variant">
      <vt:variant>
        <vt:lpstr>Theme</vt:lpstr>
      </vt:variant>
      <vt:variant>
        <vt:i4>13</vt:i4>
      </vt:variant>
      <vt:variant>
        <vt:lpstr>Embedded OLE Servers</vt:lpstr>
      </vt:variant>
      <vt:variant>
        <vt:i4>3</vt:i4>
      </vt:variant>
      <vt:variant>
        <vt:lpstr>Slide Titles</vt:lpstr>
      </vt:variant>
      <vt:variant>
        <vt:i4>65</vt:i4>
      </vt:variant>
    </vt:vector>
  </HeadingPairs>
  <TitlesOfParts>
    <vt:vector size="81" baseType="lpstr">
      <vt:lpstr>1_Default Design</vt:lpstr>
      <vt:lpstr>5_Default Design</vt:lpstr>
      <vt:lpstr>16_Default Design</vt:lpstr>
      <vt:lpstr>4_Default Design</vt:lpstr>
      <vt:lpstr>18_Default Design</vt:lpstr>
      <vt:lpstr>9_Default Design</vt:lpstr>
      <vt:lpstr>13_Default Design</vt:lpstr>
      <vt:lpstr>3_Default Design</vt:lpstr>
      <vt:lpstr>6_Default Design</vt:lpstr>
      <vt:lpstr>20_Default Design</vt:lpstr>
      <vt:lpstr>17_Default Design</vt:lpstr>
      <vt:lpstr>7_Default Design</vt:lpstr>
      <vt:lpstr>2_Default Design</vt:lpstr>
      <vt:lpstr>Microsoft Excel 97 - 2004 Worksheet</vt:lpstr>
      <vt:lpstr>Microsoft Graph Chart</vt:lpstr>
      <vt:lpstr>Chart</vt:lpstr>
      <vt:lpstr>Race, Racism and Racial Inequalities  in Health</vt:lpstr>
      <vt:lpstr>A Driver of Early Interest in  Racism and Health  </vt:lpstr>
      <vt:lpstr>Life Expectancy Lags, 1950-2010</vt:lpstr>
      <vt:lpstr>A Striking Pattern</vt:lpstr>
      <vt:lpstr>Neonatal Mortality Rates (1st Births), U.S.</vt:lpstr>
      <vt:lpstr>Biological Weathering </vt:lpstr>
      <vt:lpstr>PowerPoint Presentation</vt:lpstr>
      <vt:lpstr>PowerPoint Presentation</vt:lpstr>
      <vt:lpstr>Racial Differences in Telomere Length</vt:lpstr>
      <vt:lpstr> </vt:lpstr>
      <vt:lpstr>PowerPoint Presentation</vt:lpstr>
      <vt:lpstr>SAT = Scholastic Aptitude Test</vt:lpstr>
      <vt:lpstr>OR Student Affluence Test?</vt:lpstr>
      <vt:lpstr> SAT SCORE by Family Income </vt:lpstr>
      <vt:lpstr>PowerPoint Presentation</vt:lpstr>
      <vt:lpstr>There are Large Racial/Ethnic Differences in SES</vt:lpstr>
      <vt:lpstr>Median Household Income and Race, 2013</vt:lpstr>
      <vt:lpstr>Median Wealth and Race, 2011</vt:lpstr>
      <vt:lpstr>Added Burden of Race </vt:lpstr>
      <vt:lpstr>Life Expectancy At Age 25</vt:lpstr>
      <vt:lpstr>Life Expectancy At Age 25</vt:lpstr>
      <vt:lpstr>Life Expectancy At Age 25 </vt:lpstr>
      <vt:lpstr>Life Expectancy At Age 25</vt:lpstr>
      <vt:lpstr>Why Does Race Still Matter? </vt:lpstr>
      <vt:lpstr>Racism and Health: Mechanisms</vt:lpstr>
      <vt:lpstr>The Pervasiveness of Discrimination</vt:lpstr>
      <vt:lpstr>Race, Criminal Record, and Entry-level Jobs in NY, 2004</vt:lpstr>
      <vt:lpstr>PowerPoint Presentation</vt:lpstr>
      <vt:lpstr>PowerPoint Presentation</vt:lpstr>
      <vt:lpstr> 2009 Review</vt:lpstr>
      <vt:lpstr>  Perceived Discrimination and Health</vt:lpstr>
      <vt:lpstr>Discrimination as Life Events: Major Experiences </vt:lpstr>
      <vt:lpstr>Major Experiences of Discrimination: Additional Questions</vt:lpstr>
      <vt:lpstr>PowerPoint Presentation</vt:lpstr>
      <vt:lpstr>  Discrimination &amp; Health: Tene Lewis  </vt:lpstr>
      <vt:lpstr>How much does discrimination contribute to the declining health status of immigrants over time?    </vt:lpstr>
      <vt:lpstr>PowerPoint Presentation</vt:lpstr>
      <vt:lpstr>Macro-Stressors</vt:lpstr>
      <vt:lpstr>Duke University Lacrosse Team Incident</vt:lpstr>
      <vt:lpstr>Arab American Birth Outcomes</vt:lpstr>
      <vt:lpstr>Perceived Threat of Discrimination:   Discrimination, like other stressors, can affect health through both actual exposure and the threat of exposure</vt:lpstr>
      <vt:lpstr>PowerPoint Presentation</vt:lpstr>
      <vt:lpstr>  Heightened Vigilance and Health </vt:lpstr>
      <vt:lpstr>  Place Matters    </vt:lpstr>
      <vt:lpstr>How Segregation Can Affect Health </vt:lpstr>
      <vt:lpstr>Racial Differences in Residential Environment</vt:lpstr>
      <vt:lpstr>Residential Segregation and SES </vt:lpstr>
      <vt:lpstr>Discrimination in Medical Care  </vt:lpstr>
      <vt:lpstr>PowerPoint Presentation</vt:lpstr>
      <vt:lpstr>Race and Medical Care</vt:lpstr>
      <vt:lpstr>Ethnicity and Pain Medicine</vt:lpstr>
      <vt:lpstr>Ethnicity and Pain Medicine</vt:lpstr>
      <vt:lpstr>Why Race Still Matters  </vt:lpstr>
      <vt:lpstr>Stereotypes in Our Culture</vt:lpstr>
      <vt:lpstr>Stereotypes in Our Culture</vt:lpstr>
      <vt:lpstr>Stereotypes in Our Culture</vt:lpstr>
      <vt:lpstr>Unconscious Discrimination</vt:lpstr>
      <vt:lpstr>Undoing Racism  </vt:lpstr>
      <vt:lpstr>PowerPoint Presentation</vt:lpstr>
      <vt:lpstr>Racism as a System: Implications</vt:lpstr>
      <vt:lpstr>Racism as a  System</vt:lpstr>
      <vt:lpstr>Options for Reducing Racial Inequalities</vt:lpstr>
      <vt:lpstr> Implications for Reducing Disparities </vt:lpstr>
      <vt:lpstr>Conclusions </vt:lpstr>
      <vt:lpstr>A Call to Action   “Each time a man stands up for an ideal, or acts to improve the lot of others, or strikes out against injustice, he sends forth a tiny ripple of hope, and those ripples build a current which can sweep down the mightiest walls of oppression and resistance.” </vt:lpstr>
    </vt:vector>
  </TitlesOfParts>
  <Company>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tmatelsk</dc:creator>
  <cp:lastModifiedBy>David Williams</cp:lastModifiedBy>
  <cp:revision>359</cp:revision>
  <dcterms:created xsi:type="dcterms:W3CDTF">2004-05-14T14:30:04Z</dcterms:created>
  <dcterms:modified xsi:type="dcterms:W3CDTF">2016-02-08T15:54:18Z</dcterms:modified>
</cp:coreProperties>
</file>